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88" r:id="rId5"/>
  </p:sldMasterIdLst>
  <p:notesMasterIdLst>
    <p:notesMasterId r:id="rId33"/>
  </p:notesMasterIdLst>
  <p:handoutMasterIdLst>
    <p:handoutMasterId r:id="rId34"/>
  </p:handoutMasterIdLst>
  <p:sldIdLst>
    <p:sldId id="437" r:id="rId6"/>
    <p:sldId id="438" r:id="rId7"/>
    <p:sldId id="441" r:id="rId8"/>
    <p:sldId id="439" r:id="rId9"/>
    <p:sldId id="440"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7" r:id="rId23"/>
    <p:sldId id="465" r:id="rId24"/>
    <p:sldId id="460" r:id="rId25"/>
    <p:sldId id="461" r:id="rId26"/>
    <p:sldId id="462" r:id="rId27"/>
    <p:sldId id="463" r:id="rId28"/>
    <p:sldId id="464" r:id="rId29"/>
    <p:sldId id="466" r:id="rId30"/>
    <p:sldId id="442" r:id="rId31"/>
    <p:sldId id="459" r:id="rId32"/>
  </p:sldIdLst>
  <p:sldSz cx="9144000" cy="6858000" type="screen4x3"/>
  <p:notesSz cx="6858000" cy="9313863"/>
  <p:custDataLst>
    <p:tags r:id="rId35"/>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Kailazarid Gomez Feliciano" initials="KGF" lastIdx="3" clrIdx="2">
    <p:extLst/>
  </p:cmAuthor>
  <p:cmAuthor id="3" name="Ferguson, Lindsay M" initials="LMF"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CF0"/>
    <a:srgbClr val="740074"/>
    <a:srgbClr val="FFE1FF"/>
    <a:srgbClr val="9A004D"/>
    <a:srgbClr val="660033"/>
    <a:srgbClr val="6699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39" autoAdjust="0"/>
    <p:restoredTop sz="93992" autoAdjust="0"/>
  </p:normalViewPr>
  <p:slideViewPr>
    <p:cSldViewPr>
      <p:cViewPr>
        <p:scale>
          <a:sx n="97" d="100"/>
          <a:sy n="97" d="100"/>
        </p:scale>
        <p:origin x="-594"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6/3/2015</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p>
            <a:r>
              <a:rPr lang="en-US" dirty="0" smtClean="0">
                <a:ea typeface="ＭＳ Ｐゴシック" pitchFamily="34" charset="-128"/>
              </a:rPr>
              <a:t>**INSERT YOUR TITLE HERE**</a:t>
            </a:r>
          </a:p>
        </p:txBody>
      </p:sp>
      <p:sp>
        <p:nvSpPr>
          <p:cNvPr id="6147" name="Rectangle 6"/>
          <p:cNvSpPr>
            <a:spLocks noGrp="1" noChangeArrowheads="1"/>
          </p:cNvSpPr>
          <p:nvPr>
            <p:ph type="ftr" sz="quarter" idx="4"/>
          </p:nvPr>
        </p:nvSpPr>
        <p:spPr>
          <a:noFill/>
        </p:spPr>
        <p:txBody>
          <a:bodyPr/>
          <a:lstStyle/>
          <a:p>
            <a:r>
              <a:rPr lang="en-US" dirty="0" smtClean="0">
                <a:ea typeface="ＭＳ Ｐゴシック" pitchFamily="34" charset="-128"/>
              </a:rPr>
              <a:t>DFUG 2011 | February 27 - March 2, 2011</a:t>
            </a:r>
          </a:p>
        </p:txBody>
      </p:sp>
      <p:sp>
        <p:nvSpPr>
          <p:cNvPr id="6148" name="Rectangle 7"/>
          <p:cNvSpPr>
            <a:spLocks noGrp="1" noChangeArrowheads="1"/>
          </p:cNvSpPr>
          <p:nvPr>
            <p:ph type="sldNum" sz="quarter" idx="5"/>
          </p:nvPr>
        </p:nvSpPr>
        <p:spPr>
          <a:noFill/>
        </p:spPr>
        <p:txBody>
          <a:bodyPr/>
          <a:lstStyle/>
          <a:p>
            <a:fld id="{DAB70B49-499F-49B6-A937-4A000C50DEAA}" type="slidenum">
              <a:rPr lang="en-US" smtClean="0">
                <a:latin typeface="Arial" charset="0"/>
              </a:rPr>
              <a:pPr/>
              <a:t>1</a:t>
            </a:fld>
            <a:endParaRPr lang="en-US" dirty="0" smtClean="0">
              <a:latin typeface="Arial" charset="0"/>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Randomization System with Frontier Science &amp; Technology Research Foundation, Inc. (FSTRF)</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12977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page is pre-filled with your site ‘institution’</a:t>
            </a:r>
            <a:r>
              <a:rPr lang="en-US" baseline="0" dirty="0" smtClean="0"/>
              <a:t> and protocol numbers. Click “Continue”. A second pop-up box will appear confirming the randomization details once again. Click “Ok”. </a:t>
            </a:r>
          </a:p>
          <a:p>
            <a:endParaRPr lang="en-US" baseline="0" dirty="0" smtClean="0"/>
          </a:p>
          <a:p>
            <a:r>
              <a:rPr lang="en-US" baseline="0" dirty="0" smtClean="0"/>
              <a:t>The parenthetical testing phase phrase is visible in the screen shot as the live MTN-028 randomization system has not yet been activated. When you actually go into the system to randomize participants, this will no longer appear. </a:t>
            </a:r>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11</a:t>
            </a:fld>
            <a:endParaRPr lang="en-US"/>
          </a:p>
        </p:txBody>
      </p:sp>
    </p:spTree>
    <p:extLst>
      <p:ext uri="{BB962C8B-B14F-4D97-AF65-F5344CB8AC3E}">
        <p14:creationId xmlns:p14="http://schemas.microsoft.com/office/powerpoint/2010/main" val="363694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the next screen, select the box for “Click here to continue!”  Enter the participant’s Participant ID Number (e.g. PTID), </a:t>
            </a:r>
            <a:r>
              <a:rPr lang="en-US" sz="1200" u="sng" kern="1200" dirty="0" smtClean="0">
                <a:solidFill>
                  <a:schemeClr val="tx1"/>
                </a:solidFill>
                <a:effectLst/>
                <a:latin typeface="+mn-lt"/>
                <a:ea typeface="+mn-ea"/>
                <a:cs typeface="+mn-cs"/>
              </a:rPr>
              <a:t>without dashes</a:t>
            </a:r>
            <a:r>
              <a:rPr lang="en-US" sz="1200" kern="1200" dirty="0" smtClean="0">
                <a:solidFill>
                  <a:schemeClr val="tx1"/>
                </a:solidFill>
                <a:effectLst/>
                <a:latin typeface="+mn-lt"/>
                <a:ea typeface="+mn-ea"/>
                <a:cs typeface="+mn-cs"/>
              </a:rPr>
              <a:t>, in the space provided and hit the “Enter” key on your keyboard. You must enter a valid PTID to proceed. Your site</a:t>
            </a:r>
            <a:r>
              <a:rPr lang="en-US" sz="1200" kern="1200" baseline="0" dirty="0" smtClean="0">
                <a:solidFill>
                  <a:schemeClr val="tx1"/>
                </a:solidFill>
                <a:effectLst/>
                <a:latin typeface="+mn-lt"/>
                <a:ea typeface="+mn-ea"/>
                <a:cs typeface="+mn-cs"/>
              </a:rPr>
              <a:t> will already be pre-selected. </a:t>
            </a:r>
            <a:r>
              <a:rPr lang="en-US" sz="1200" kern="1200" dirty="0" smtClean="0">
                <a:solidFill>
                  <a:schemeClr val="tx1"/>
                </a:solidFill>
                <a:effectLst/>
                <a:latin typeface="+mn-lt"/>
                <a:ea typeface="+mn-ea"/>
                <a:cs typeface="+mn-cs"/>
              </a:rPr>
              <a:t>Click “OK” in the confirmation pop-up box.</a:t>
            </a:r>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12</a:t>
            </a:fld>
            <a:endParaRPr lang="en-US"/>
          </a:p>
        </p:txBody>
      </p:sp>
    </p:spTree>
    <p:extLst>
      <p:ext uri="{BB962C8B-B14F-4D97-AF65-F5344CB8AC3E}">
        <p14:creationId xmlns:p14="http://schemas.microsoft.com/office/powerpoint/2010/main" val="258726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 participant has been successfully randomized, you will see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message in your web browser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confirm that the participant</a:t>
            </a:r>
            <a:r>
              <a:rPr lang="en-US" sz="1200" kern="1200" baseline="0" dirty="0" smtClean="0">
                <a:solidFill>
                  <a:schemeClr val="tx1"/>
                </a:solidFill>
                <a:effectLst/>
                <a:latin typeface="+mn-lt"/>
                <a:ea typeface="+mn-ea"/>
                <a:cs typeface="+mn-cs"/>
              </a:rPr>
              <a:t> has been randomized.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notice </a:t>
            </a:r>
            <a:r>
              <a:rPr lang="en-US" sz="1200" kern="1200" dirty="0" smtClean="0">
                <a:solidFill>
                  <a:schemeClr val="tx1"/>
                </a:solidFill>
                <a:effectLst/>
                <a:latin typeface="+mn-lt"/>
                <a:ea typeface="+mn-ea"/>
                <a:cs typeface="+mn-cs"/>
              </a:rPr>
              <a:t>include date of randomization, CRS clinic staff member name, DataFax site number (Inst.), study number, PTID, site location, and the randomization number (Code).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15</a:t>
            </a:fld>
            <a:endParaRPr lang="en-US"/>
          </a:p>
        </p:txBody>
      </p:sp>
    </p:spTree>
    <p:extLst>
      <p:ext uri="{BB962C8B-B14F-4D97-AF65-F5344CB8AC3E}">
        <p14:creationId xmlns:p14="http://schemas.microsoft.com/office/powerpoint/2010/main" val="347815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notification of randomization will also be sent via e-mail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CRS Clinic Coordinator and CRS Pharmacist</a:t>
            </a:r>
            <a:r>
              <a:rPr lang="en-US" sz="1200" kern="1200" baseline="0" dirty="0" smtClean="0">
                <a:solidFill>
                  <a:schemeClr val="tx1"/>
                </a:solidFill>
                <a:effectLst/>
                <a:latin typeface="+mn-lt"/>
                <a:ea typeface="+mn-ea"/>
                <a:cs typeface="+mn-cs"/>
              </a:rPr>
              <a:t> and back-up Pharmacists, </a:t>
            </a:r>
            <a:r>
              <a:rPr lang="en-US" sz="1200" dirty="0" smtClean="0"/>
              <a:t>and </a:t>
            </a:r>
            <a:r>
              <a:rPr lang="en-US" sz="1200" smtClean="0"/>
              <a:t>other designees </a:t>
            </a:r>
            <a:r>
              <a:rPr lang="en-US" sz="1200" dirty="0" smtClean="0"/>
              <a:t>as assigned by the clinic coordinator/site </a:t>
            </a:r>
            <a:r>
              <a:rPr lang="en-US" sz="1200" dirty="0" err="1" smtClean="0"/>
              <a:t>IoR</a:t>
            </a:r>
            <a:endParaRPr lang="en-US" sz="1200"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16</a:t>
            </a:fld>
            <a:endParaRPr lang="en-US"/>
          </a:p>
        </p:txBody>
      </p:sp>
    </p:spTree>
    <p:extLst>
      <p:ext uri="{BB962C8B-B14F-4D97-AF65-F5344CB8AC3E}">
        <p14:creationId xmlns:p14="http://schemas.microsoft.com/office/powerpoint/2010/main" val="127660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p>
            <a:r>
              <a:rPr lang="en-US" dirty="0" smtClean="0">
                <a:ea typeface="ＭＳ Ｐゴシック" pitchFamily="34" charset="-128"/>
              </a:rPr>
              <a:t>**INSERT YOUR TITLE HERE**</a:t>
            </a:r>
          </a:p>
        </p:txBody>
      </p:sp>
      <p:sp>
        <p:nvSpPr>
          <p:cNvPr id="6147" name="Rectangle 6"/>
          <p:cNvSpPr>
            <a:spLocks noGrp="1" noChangeArrowheads="1"/>
          </p:cNvSpPr>
          <p:nvPr>
            <p:ph type="ftr" sz="quarter" idx="4"/>
          </p:nvPr>
        </p:nvSpPr>
        <p:spPr>
          <a:noFill/>
        </p:spPr>
        <p:txBody>
          <a:bodyPr/>
          <a:lstStyle/>
          <a:p>
            <a:r>
              <a:rPr lang="en-US" dirty="0" smtClean="0">
                <a:ea typeface="ＭＳ Ｐゴシック" pitchFamily="34" charset="-128"/>
              </a:rPr>
              <a:t>DFUG 2011 | February 27 - March 2, 2011</a:t>
            </a:r>
          </a:p>
        </p:txBody>
      </p:sp>
      <p:sp>
        <p:nvSpPr>
          <p:cNvPr id="6148" name="Rectangle 7"/>
          <p:cNvSpPr>
            <a:spLocks noGrp="1" noChangeArrowheads="1"/>
          </p:cNvSpPr>
          <p:nvPr>
            <p:ph type="sldNum" sz="quarter" idx="5"/>
          </p:nvPr>
        </p:nvSpPr>
        <p:spPr>
          <a:noFill/>
        </p:spPr>
        <p:txBody>
          <a:bodyPr/>
          <a:lstStyle/>
          <a:p>
            <a:fld id="{DAB70B49-499F-49B6-A937-4A000C50DEAA}" type="slidenum">
              <a:rPr lang="en-US" smtClean="0">
                <a:latin typeface="Arial" charset="0"/>
              </a:rPr>
              <a:pPr/>
              <a:t>19</a:t>
            </a:fld>
            <a:endParaRPr lang="en-US" dirty="0" smtClean="0">
              <a:latin typeface="Arial" charset="0"/>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98810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it is determined that a participant must be replaced after 5PM Eastern (2PM Pacific) and another patient is already scheduled to be randomized that afternoon, that patient can be randomized.  Site staff should still email FSTRF informing them that a participant needs to be replaced and the next day when FSTRF informs the site that the randomization system is ready to replace the participant, the next eligible patient randomized will be assigned the same product as the discontinued participant. </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23</a:t>
            </a:fld>
            <a:endParaRPr lang="en-US"/>
          </a:p>
        </p:txBody>
      </p:sp>
    </p:spTree>
    <p:extLst>
      <p:ext uri="{BB962C8B-B14F-4D97-AF65-F5344CB8AC3E}">
        <p14:creationId xmlns:p14="http://schemas.microsoft.com/office/powerpoint/2010/main" val="114308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24</a:t>
            </a:fld>
            <a:endParaRPr lang="en-US"/>
          </a:p>
        </p:txBody>
      </p:sp>
    </p:spTree>
    <p:extLst>
      <p:ext uri="{BB962C8B-B14F-4D97-AF65-F5344CB8AC3E}">
        <p14:creationId xmlns:p14="http://schemas.microsoft.com/office/powerpoint/2010/main" val="114308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27</a:t>
            </a:fld>
            <a:endParaRPr lang="en-US" dirty="0"/>
          </a:p>
        </p:txBody>
      </p:sp>
    </p:spTree>
    <p:extLst>
      <p:ext uri="{BB962C8B-B14F-4D97-AF65-F5344CB8AC3E}">
        <p14:creationId xmlns:p14="http://schemas.microsoft.com/office/powerpoint/2010/main" val="45068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402553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3</a:t>
            </a:fld>
            <a:endParaRPr lang="en-US"/>
          </a:p>
        </p:txBody>
      </p:sp>
    </p:spTree>
    <p:extLst>
      <p:ext uri="{BB962C8B-B14F-4D97-AF65-F5344CB8AC3E}">
        <p14:creationId xmlns:p14="http://schemas.microsoft.com/office/powerpoint/2010/main" val="71283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password that you enter will be the password</a:t>
            </a:r>
            <a:r>
              <a:rPr lang="en-US" baseline="0" dirty="0" smtClean="0"/>
              <a:t> that you will use to access the system moving forward once an account has been created. Please ensure that your password is saved in a secure location for future use. </a:t>
            </a:r>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5</a:t>
            </a:fld>
            <a:endParaRPr lang="en-US"/>
          </a:p>
        </p:txBody>
      </p:sp>
    </p:spTree>
    <p:extLst>
      <p:ext uri="{BB962C8B-B14F-4D97-AF65-F5344CB8AC3E}">
        <p14:creationId xmlns:p14="http://schemas.microsoft.com/office/powerpoint/2010/main" val="89607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6</a:t>
            </a:fld>
            <a:endParaRPr lang="en-US"/>
          </a:p>
        </p:txBody>
      </p:sp>
    </p:spTree>
    <p:extLst>
      <p:ext uri="{BB962C8B-B14F-4D97-AF65-F5344CB8AC3E}">
        <p14:creationId xmlns:p14="http://schemas.microsoft.com/office/powerpoint/2010/main" val="126172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onto the FSTRF</a:t>
            </a:r>
            <a:r>
              <a:rPr lang="en-US" baseline="0" dirty="0" smtClean="0"/>
              <a:t> system and log in using your FSTRF Randomization System username and password. </a:t>
            </a:r>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7</a:t>
            </a:fld>
            <a:endParaRPr lang="en-US"/>
          </a:p>
        </p:txBody>
      </p:sp>
    </p:spTree>
    <p:extLst>
      <p:ext uri="{BB962C8B-B14F-4D97-AF65-F5344CB8AC3E}">
        <p14:creationId xmlns:p14="http://schemas.microsoft.com/office/powerpoint/2010/main" val="412319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8</a:t>
            </a:fld>
            <a:endParaRPr lang="en-US"/>
          </a:p>
        </p:txBody>
      </p:sp>
    </p:spTree>
    <p:extLst>
      <p:ext uri="{BB962C8B-B14F-4D97-AF65-F5344CB8AC3E}">
        <p14:creationId xmlns:p14="http://schemas.microsoft.com/office/powerpoint/2010/main" val="412319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randomization screen, use the drop down menus provided</a:t>
            </a:r>
            <a:r>
              <a:rPr lang="en-US" baseline="0" dirty="0" smtClean="0"/>
              <a:t> to select your institution and study, then click “Continue”. You can disregard the check box for “Blank eligibility checklist” as this does not apply to MTN-028. </a:t>
            </a:r>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9</a:t>
            </a:fld>
            <a:endParaRPr lang="en-US"/>
          </a:p>
        </p:txBody>
      </p:sp>
    </p:spTree>
    <p:extLst>
      <p:ext uri="{BB962C8B-B14F-4D97-AF65-F5344CB8AC3E}">
        <p14:creationId xmlns:p14="http://schemas.microsoft.com/office/powerpoint/2010/main" val="260551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pop up box will confirm your site DataFax number and protocol number. Click Ok. </a:t>
            </a:r>
            <a:endParaRPr lang="en-US" dirty="0"/>
          </a:p>
        </p:txBody>
      </p:sp>
      <p:sp>
        <p:nvSpPr>
          <p:cNvPr id="4" name="Slide Number Placeholder 3"/>
          <p:cNvSpPr>
            <a:spLocks noGrp="1"/>
          </p:cNvSpPr>
          <p:nvPr>
            <p:ph type="sldNum" sz="quarter" idx="10"/>
          </p:nvPr>
        </p:nvSpPr>
        <p:spPr/>
        <p:txBody>
          <a:bodyPr/>
          <a:lstStyle/>
          <a:p>
            <a:fld id="{2711A3F6-6C9D-4CF8-90A1-A27D33F59113}" type="slidenum">
              <a:rPr lang="en-US" smtClean="0"/>
              <a:t>10</a:t>
            </a:fld>
            <a:endParaRPr lang="en-US"/>
          </a:p>
        </p:txBody>
      </p:sp>
    </p:spTree>
    <p:extLst>
      <p:ext uri="{BB962C8B-B14F-4D97-AF65-F5344CB8AC3E}">
        <p14:creationId xmlns:p14="http://schemas.microsoft.com/office/powerpoint/2010/main" val="403646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smtClean="0"/>
              <a:t>Click to edit Master title style</a:t>
            </a:r>
            <a:endParaRPr lang="en-US" dirty="0"/>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32861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884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74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12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535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fstrf.org/apps/cfmx/apps/common/Portal/index.cf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tn028mgmt@mtnstopshiv.org"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2879" y="609600"/>
            <a:ext cx="8153400" cy="2819400"/>
          </a:xfrm>
        </p:spPr>
        <p:txBody>
          <a:bodyPr>
            <a:noAutofit/>
          </a:bodyPr>
          <a:lstStyle/>
          <a:p>
            <a:r>
              <a:rPr lang="en-US" sz="3800" dirty="0" smtClean="0">
                <a:solidFill>
                  <a:schemeClr val="tx1"/>
                </a:solidFill>
              </a:rPr>
              <a:t>MTN-028 </a:t>
            </a:r>
            <a:r>
              <a:rPr lang="en-US" sz="3800" dirty="0">
                <a:solidFill>
                  <a:schemeClr val="tx1"/>
                </a:solidFill>
              </a:rPr>
              <a:t>Frontier Science &amp; Technology Research Foundation (FSTRF) </a:t>
            </a:r>
            <a:r>
              <a:rPr lang="en-US" sz="3800" dirty="0" smtClean="0">
                <a:solidFill>
                  <a:schemeClr val="tx1"/>
                </a:solidFill>
              </a:rPr>
              <a:t> </a:t>
            </a:r>
            <a:br>
              <a:rPr lang="en-US" sz="3800" dirty="0" smtClean="0">
                <a:solidFill>
                  <a:schemeClr val="tx1"/>
                </a:solidFill>
              </a:rPr>
            </a:br>
            <a:r>
              <a:rPr lang="en-US" sz="3800" dirty="0" smtClean="0">
                <a:solidFill>
                  <a:schemeClr val="tx1"/>
                </a:solidFill>
              </a:rPr>
              <a:t>Web Randomization System</a:t>
            </a:r>
          </a:p>
        </p:txBody>
      </p:sp>
      <p:sp>
        <p:nvSpPr>
          <p:cNvPr id="2051" name="Rectangle 3"/>
          <p:cNvSpPr>
            <a:spLocks noGrp="1" noChangeArrowheads="1"/>
          </p:cNvSpPr>
          <p:nvPr>
            <p:ph type="subTitle" idx="1"/>
          </p:nvPr>
        </p:nvSpPr>
        <p:spPr>
          <a:xfrm>
            <a:off x="1264443" y="4648200"/>
            <a:ext cx="6400800" cy="1752600"/>
          </a:xfrm>
        </p:spPr>
        <p:txBody>
          <a:bodyPr/>
          <a:lstStyle/>
          <a:p>
            <a:pPr eaLnBrk="1" hangingPunct="1">
              <a:buNone/>
            </a:pPr>
            <a:r>
              <a:rPr lang="en-US" sz="3200" dirty="0" smtClean="0">
                <a:solidFill>
                  <a:srgbClr val="020202"/>
                </a:solidFill>
              </a:rPr>
              <a:t>Bambi Arnold-Bush</a:t>
            </a:r>
          </a:p>
          <a:p>
            <a:pPr eaLnBrk="1" hangingPunct="1">
              <a:spcBef>
                <a:spcPts val="0"/>
              </a:spcBef>
              <a:buNone/>
            </a:pPr>
            <a:r>
              <a:rPr lang="en-US" sz="2800" dirty="0" smtClean="0">
                <a:solidFill>
                  <a:srgbClr val="020202"/>
                </a:solidFill>
              </a:rPr>
              <a:t>SCHARP MTN-028 Project Manager</a:t>
            </a:r>
          </a:p>
        </p:txBody>
      </p:sp>
      <p:pic>
        <p:nvPicPr>
          <p:cNvPr id="3075" name="Picture 3" descr="Z:\DFNET-PHOTOS\10th Anniversary\IMG_0688.JPG"/>
          <p:cNvPicPr>
            <a:picLocks noChangeAspect="1" noChangeArrowheads="1"/>
          </p:cNvPicPr>
          <p:nvPr/>
        </p:nvPicPr>
        <p:blipFill>
          <a:blip r:embed="rId3" cstate="print"/>
          <a:srcRect/>
          <a:stretch>
            <a:fillRect/>
          </a:stretch>
        </p:blipFill>
        <p:spPr bwMode="auto">
          <a:xfrm>
            <a:off x="-10972800" y="-8229600"/>
            <a:ext cx="2743200" cy="2057400"/>
          </a:xfrm>
          <a:prstGeom prst="rect">
            <a:avLst/>
          </a:prstGeom>
          <a:noFill/>
        </p:spPr>
      </p:pic>
      <p:pic>
        <p:nvPicPr>
          <p:cNvPr id="7"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03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mtn\Protocols\MTN027\Product &amp; randomization\UAT\FSTRF_subjectenrollment_step1_confirm_Pitt.JPG"/>
          <p:cNvPicPr/>
          <p:nvPr/>
        </p:nvPicPr>
        <p:blipFill>
          <a:blip r:embed="rId3">
            <a:extLst>
              <a:ext uri="{28A0092B-C50C-407E-A947-70E740481C1C}">
                <a14:useLocalDpi xmlns:a14="http://schemas.microsoft.com/office/drawing/2010/main" val="0"/>
              </a:ext>
            </a:extLst>
          </a:blip>
          <a:srcRect/>
          <a:stretch>
            <a:fillRect/>
          </a:stretch>
        </p:blipFill>
        <p:spPr bwMode="auto">
          <a:xfrm>
            <a:off x="1559362" y="2590800"/>
            <a:ext cx="5638800" cy="3352800"/>
          </a:xfrm>
          <a:prstGeom prst="rect">
            <a:avLst/>
          </a:prstGeom>
          <a:noFill/>
          <a:ln>
            <a:solidFill>
              <a:schemeClr val="accent1"/>
            </a:solidFill>
          </a:ln>
        </p:spPr>
      </p:pic>
      <p:sp>
        <p:nvSpPr>
          <p:cNvPr id="3" name="Content Placeholder 2"/>
          <p:cNvSpPr>
            <a:spLocks noGrp="1"/>
          </p:cNvSpPr>
          <p:nvPr>
            <p:ph idx="1"/>
          </p:nvPr>
        </p:nvSpPr>
        <p:spPr>
          <a:xfrm>
            <a:off x="685800" y="1371600"/>
            <a:ext cx="8229600" cy="4525963"/>
          </a:xfrm>
        </p:spPr>
        <p:txBody>
          <a:bodyPr/>
          <a:lstStyle/>
          <a:p>
            <a:pPr marL="0" indent="0">
              <a:buNone/>
            </a:pPr>
            <a:endParaRPr lang="en-US" dirty="0" smtClean="0"/>
          </a:p>
          <a:p>
            <a:endParaRPr lang="en-US" dirty="0"/>
          </a:p>
        </p:txBody>
      </p:sp>
      <p:pic>
        <p:nvPicPr>
          <p:cNvPr id="4"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2376" y="1752600"/>
            <a:ext cx="8238173" cy="492443"/>
          </a:xfrm>
          <a:prstGeom prst="rect">
            <a:avLst/>
          </a:prstGeom>
        </p:spPr>
        <p:txBody>
          <a:bodyPr wrap="square">
            <a:spAutoFit/>
          </a:bodyPr>
          <a:lstStyle/>
          <a:p>
            <a:r>
              <a:rPr lang="en-US" sz="2600" dirty="0" smtClean="0">
                <a:latin typeface="+mn-lt"/>
              </a:rPr>
              <a:t>4. Confirm study and site details</a:t>
            </a:r>
            <a:endParaRPr lang="en-US" sz="2600" dirty="0">
              <a:latin typeface="+mn-lt"/>
            </a:endParaRPr>
          </a:p>
        </p:txBody>
      </p:sp>
      <p:sp>
        <p:nvSpPr>
          <p:cNvPr id="9" name="Title 1"/>
          <p:cNvSpPr>
            <a:spLocks noGrp="1"/>
          </p:cNvSpPr>
          <p:nvPr>
            <p:ph type="title"/>
          </p:nvPr>
        </p:nvSpPr>
        <p:spPr>
          <a:xfrm>
            <a:off x="609600" y="304800"/>
            <a:ext cx="8229600" cy="1143000"/>
          </a:xfrm>
        </p:spPr>
        <p:txBody>
          <a:bodyPr/>
          <a:lstStyle/>
          <a:p>
            <a:r>
              <a:rPr lang="en-US" dirty="0" smtClean="0"/>
              <a:t>How to randomize participants</a:t>
            </a:r>
            <a:endParaRPr lang="en-US" dirty="0"/>
          </a:p>
        </p:txBody>
      </p:sp>
    </p:spTree>
    <p:extLst>
      <p:ext uri="{BB962C8B-B14F-4D97-AF65-F5344CB8AC3E}">
        <p14:creationId xmlns:p14="http://schemas.microsoft.com/office/powerpoint/2010/main" val="2982307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19" y="2446929"/>
            <a:ext cx="6516185" cy="37744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685800" y="1371600"/>
            <a:ext cx="8229600" cy="4525963"/>
          </a:xfrm>
        </p:spPr>
        <p:txBody>
          <a:bodyPr/>
          <a:lstStyle/>
          <a:p>
            <a:pPr marL="0" indent="0">
              <a:buNone/>
            </a:pPr>
            <a:endParaRPr lang="en-US" dirty="0" smtClean="0"/>
          </a:p>
          <a:p>
            <a:endParaRPr lang="en-US" dirty="0"/>
          </a:p>
        </p:txBody>
      </p:sp>
      <p:pic>
        <p:nvPicPr>
          <p:cNvPr id="5"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8106" y="1752600"/>
            <a:ext cx="8238173" cy="492443"/>
          </a:xfrm>
          <a:prstGeom prst="rect">
            <a:avLst/>
          </a:prstGeom>
        </p:spPr>
        <p:txBody>
          <a:bodyPr wrap="square">
            <a:spAutoFit/>
          </a:bodyPr>
          <a:lstStyle/>
          <a:p>
            <a:r>
              <a:rPr lang="en-US" sz="2600" dirty="0" smtClean="0">
                <a:latin typeface="+mn-lt"/>
              </a:rPr>
              <a:t>5. Click “Continue” on next pre-filled page</a:t>
            </a:r>
            <a:endParaRPr lang="en-US" sz="2600" dirty="0">
              <a:latin typeface="+mn-lt"/>
            </a:endParaRPr>
          </a:p>
        </p:txBody>
      </p:sp>
      <p:sp>
        <p:nvSpPr>
          <p:cNvPr id="9" name="Right Arrow 8"/>
          <p:cNvSpPr/>
          <p:nvPr/>
        </p:nvSpPr>
        <p:spPr>
          <a:xfrm rot="1645911">
            <a:off x="597140" y="4264872"/>
            <a:ext cx="802988" cy="620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43600" y="2514600"/>
            <a:ext cx="1074683" cy="838200"/>
          </a:xfrm>
          <a:prstGeom prst="ellipse">
            <a:avLst/>
          </a:prstGeom>
          <a:no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99317" y="304800"/>
            <a:ext cx="8229600" cy="1143000"/>
          </a:xfrm>
        </p:spPr>
        <p:txBody>
          <a:bodyPr/>
          <a:lstStyle/>
          <a:p>
            <a:r>
              <a:rPr lang="en-US" dirty="0" smtClean="0"/>
              <a:t>How to randomize participants</a:t>
            </a:r>
            <a:endParaRPr lang="en-US" dirty="0"/>
          </a:p>
        </p:txBody>
      </p:sp>
    </p:spTree>
    <p:extLst>
      <p:ext uri="{BB962C8B-B14F-4D97-AF65-F5344CB8AC3E}">
        <p14:creationId xmlns:p14="http://schemas.microsoft.com/office/powerpoint/2010/main" val="3478995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525963"/>
          </a:xfrm>
        </p:spPr>
        <p:txBody>
          <a:bodyPr/>
          <a:lstStyle/>
          <a:p>
            <a:pPr marL="0" indent="0">
              <a:buNone/>
            </a:pPr>
            <a:endParaRPr lang="en-US" dirty="0" smtClean="0"/>
          </a:p>
          <a:p>
            <a:endParaRPr lang="en-US" dirty="0"/>
          </a:p>
        </p:txBody>
      </p:sp>
      <p:pic>
        <p:nvPicPr>
          <p:cNvPr id="5"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8106" y="1631556"/>
            <a:ext cx="8238173" cy="892552"/>
          </a:xfrm>
          <a:prstGeom prst="rect">
            <a:avLst/>
          </a:prstGeom>
        </p:spPr>
        <p:txBody>
          <a:bodyPr wrap="square">
            <a:spAutoFit/>
          </a:bodyPr>
          <a:lstStyle/>
          <a:p>
            <a:r>
              <a:rPr lang="en-US" sz="2600" dirty="0">
                <a:latin typeface="+mn-lt"/>
              </a:rPr>
              <a:t>6</a:t>
            </a:r>
            <a:r>
              <a:rPr lang="en-US" sz="2600" dirty="0" smtClean="0">
                <a:latin typeface="+mn-lt"/>
              </a:rPr>
              <a:t>. On the next page, select the box “Click here to Continue!”, enter the PTID </a:t>
            </a:r>
            <a:r>
              <a:rPr lang="en-US" sz="2600" b="1" u="sng" dirty="0" smtClean="0">
                <a:latin typeface="+mn-lt"/>
              </a:rPr>
              <a:t>without dashes,</a:t>
            </a:r>
            <a:r>
              <a:rPr lang="en-US" sz="2600" dirty="0" smtClean="0">
                <a:latin typeface="+mn-lt"/>
              </a:rPr>
              <a:t> and hit enter. </a:t>
            </a:r>
            <a:endParaRPr lang="en-US" sz="2600" b="1" u="sng" dirty="0">
              <a:latin typeface="+mn-lt"/>
            </a:endParaRPr>
          </a:p>
        </p:txBody>
      </p:sp>
      <p:pic>
        <p:nvPicPr>
          <p:cNvPr id="8" name="Picture 7" descr="N:\mtn\Protocols\MTN027\Product &amp; randomization\UAT\FSTRF_subjectenrollment_enterPTID_Pitt.JPG"/>
          <p:cNvPicPr/>
          <p:nvPr/>
        </p:nvPicPr>
        <p:blipFill>
          <a:blip r:embed="rId5">
            <a:extLst>
              <a:ext uri="{28A0092B-C50C-407E-A947-70E740481C1C}">
                <a14:useLocalDpi xmlns:a14="http://schemas.microsoft.com/office/drawing/2010/main" val="0"/>
              </a:ext>
            </a:extLst>
          </a:blip>
          <a:srcRect/>
          <a:stretch>
            <a:fillRect/>
          </a:stretch>
        </p:blipFill>
        <p:spPr bwMode="auto">
          <a:xfrm>
            <a:off x="2357912" y="2752708"/>
            <a:ext cx="4419600" cy="3638583"/>
          </a:xfrm>
          <a:prstGeom prst="rect">
            <a:avLst/>
          </a:prstGeom>
          <a:noFill/>
          <a:ln>
            <a:solidFill>
              <a:schemeClr val="accent1"/>
            </a:solidFill>
          </a:ln>
        </p:spPr>
      </p:pic>
      <p:sp>
        <p:nvSpPr>
          <p:cNvPr id="10" name="Right Arrow 9"/>
          <p:cNvSpPr/>
          <p:nvPr/>
        </p:nvSpPr>
        <p:spPr>
          <a:xfrm>
            <a:off x="1936585" y="4343400"/>
            <a:ext cx="57801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936585" y="4800600"/>
            <a:ext cx="57801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3237637"/>
            <a:ext cx="1676400" cy="1754326"/>
          </a:xfrm>
          <a:prstGeom prst="rect">
            <a:avLst/>
          </a:prstGeom>
          <a:solidFill>
            <a:schemeClr val="accent3"/>
          </a:solidFill>
          <a:ln w="15875">
            <a:solidFill>
              <a:schemeClr val="accent4"/>
            </a:solidFill>
          </a:ln>
        </p:spPr>
        <p:txBody>
          <a:bodyPr wrap="square" rtlCol="0">
            <a:spAutoFit/>
          </a:bodyPr>
          <a:lstStyle/>
          <a:p>
            <a:r>
              <a:rPr lang="en-US" dirty="0" smtClean="0"/>
              <a:t>Click “OK’ when the confirmation box pops-up after hitting enter.</a:t>
            </a:r>
            <a:endParaRPr lang="en-US" dirty="0"/>
          </a:p>
        </p:txBody>
      </p:sp>
      <p:sp>
        <p:nvSpPr>
          <p:cNvPr id="13" name="Title 1"/>
          <p:cNvSpPr>
            <a:spLocks noGrp="1"/>
          </p:cNvSpPr>
          <p:nvPr>
            <p:ph type="title"/>
          </p:nvPr>
        </p:nvSpPr>
        <p:spPr>
          <a:xfrm>
            <a:off x="609600" y="304800"/>
            <a:ext cx="8229600" cy="1143000"/>
          </a:xfrm>
        </p:spPr>
        <p:txBody>
          <a:bodyPr/>
          <a:lstStyle/>
          <a:p>
            <a:r>
              <a:rPr lang="en-US" dirty="0" smtClean="0"/>
              <a:t>How to randomize participants</a:t>
            </a:r>
            <a:endParaRPr lang="en-US" dirty="0"/>
          </a:p>
        </p:txBody>
      </p:sp>
    </p:spTree>
    <p:extLst>
      <p:ext uri="{BB962C8B-B14F-4D97-AF65-F5344CB8AC3E}">
        <p14:creationId xmlns:p14="http://schemas.microsoft.com/office/powerpoint/2010/main" val="2768232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525963"/>
          </a:xfrm>
        </p:spPr>
        <p:txBody>
          <a:bodyPr/>
          <a:lstStyle/>
          <a:p>
            <a:pPr marL="0" indent="0">
              <a:buNone/>
            </a:pPr>
            <a:endParaRPr lang="en-US" dirty="0" smtClean="0"/>
          </a:p>
          <a:p>
            <a:endParaRPr lang="en-US" dirty="0"/>
          </a:p>
        </p:txBody>
      </p:sp>
      <p:pic>
        <p:nvPicPr>
          <p:cNvPr id="5"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4555" y="1828800"/>
            <a:ext cx="8238173" cy="492443"/>
          </a:xfrm>
          <a:prstGeom prst="rect">
            <a:avLst/>
          </a:prstGeom>
        </p:spPr>
        <p:txBody>
          <a:bodyPr wrap="square">
            <a:spAutoFit/>
          </a:bodyPr>
          <a:lstStyle/>
          <a:p>
            <a:r>
              <a:rPr lang="en-US" sz="2600" dirty="0" smtClean="0">
                <a:latin typeface="+mn-lt"/>
              </a:rPr>
              <a:t>7. Click “Enroll” at the bottom of the page</a:t>
            </a:r>
            <a:endParaRPr lang="en-US" sz="2600" b="1" u="sng" dirty="0">
              <a:latin typeface="+mn-lt"/>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90800"/>
            <a:ext cx="4997285" cy="3429000"/>
          </a:xfrm>
          <a:prstGeom prst="rect">
            <a:avLst/>
          </a:prstGeom>
          <a:noFill/>
          <a:ln>
            <a:solidFill>
              <a:schemeClr val="accent1"/>
            </a:solidFill>
          </a:ln>
        </p:spPr>
      </p:pic>
      <p:sp>
        <p:nvSpPr>
          <p:cNvPr id="9" name="Title 1"/>
          <p:cNvSpPr>
            <a:spLocks noGrp="1"/>
          </p:cNvSpPr>
          <p:nvPr>
            <p:ph type="title"/>
          </p:nvPr>
        </p:nvSpPr>
        <p:spPr>
          <a:xfrm>
            <a:off x="609600" y="304800"/>
            <a:ext cx="8229600" cy="1143000"/>
          </a:xfrm>
        </p:spPr>
        <p:txBody>
          <a:bodyPr/>
          <a:lstStyle/>
          <a:p>
            <a:r>
              <a:rPr lang="en-US" dirty="0" smtClean="0"/>
              <a:t>How to randomize participants</a:t>
            </a:r>
            <a:endParaRPr lang="en-US" dirty="0"/>
          </a:p>
        </p:txBody>
      </p:sp>
    </p:spTree>
    <p:extLst>
      <p:ext uri="{BB962C8B-B14F-4D97-AF65-F5344CB8AC3E}">
        <p14:creationId xmlns:p14="http://schemas.microsoft.com/office/powerpoint/2010/main" val="3703011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525963"/>
          </a:xfrm>
        </p:spPr>
        <p:txBody>
          <a:bodyPr/>
          <a:lstStyle/>
          <a:p>
            <a:pPr marL="0" indent="0">
              <a:buNone/>
            </a:pPr>
            <a:endParaRPr lang="en-US"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86" y="2639431"/>
            <a:ext cx="6767899" cy="3670421"/>
          </a:xfrm>
          <a:prstGeom prst="rect">
            <a:avLst/>
          </a:prstGeom>
        </p:spPr>
      </p:pic>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8625" y="1828800"/>
            <a:ext cx="8238173" cy="492443"/>
          </a:xfrm>
          <a:prstGeom prst="rect">
            <a:avLst/>
          </a:prstGeom>
        </p:spPr>
        <p:txBody>
          <a:bodyPr wrap="square">
            <a:spAutoFit/>
          </a:bodyPr>
          <a:lstStyle/>
          <a:p>
            <a:r>
              <a:rPr lang="en-US" sz="2600" dirty="0" smtClean="0">
                <a:latin typeface="+mn-lt"/>
              </a:rPr>
              <a:t>7. Click “Ok” in the pop-up box to confirm Enrollment</a:t>
            </a:r>
            <a:endParaRPr lang="en-US" sz="2600" b="1" u="sng" dirty="0">
              <a:latin typeface="+mn-lt"/>
            </a:endParaRPr>
          </a:p>
        </p:txBody>
      </p:sp>
      <p:sp>
        <p:nvSpPr>
          <p:cNvPr id="7" name="Title 1"/>
          <p:cNvSpPr>
            <a:spLocks noGrp="1"/>
          </p:cNvSpPr>
          <p:nvPr>
            <p:ph type="title"/>
          </p:nvPr>
        </p:nvSpPr>
        <p:spPr>
          <a:xfrm>
            <a:off x="609600" y="304800"/>
            <a:ext cx="8229600" cy="1143000"/>
          </a:xfrm>
        </p:spPr>
        <p:txBody>
          <a:bodyPr/>
          <a:lstStyle/>
          <a:p>
            <a:r>
              <a:rPr lang="en-US" dirty="0" smtClean="0"/>
              <a:t>How to randomize participants</a:t>
            </a:r>
            <a:endParaRPr lang="en-US" dirty="0"/>
          </a:p>
        </p:txBody>
      </p:sp>
    </p:spTree>
    <p:extLst>
      <p:ext uri="{BB962C8B-B14F-4D97-AF65-F5344CB8AC3E}">
        <p14:creationId xmlns:p14="http://schemas.microsoft.com/office/powerpoint/2010/main" val="245018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525963"/>
          </a:xfrm>
        </p:spPr>
        <p:txBody>
          <a:bodyPr/>
          <a:lstStyle/>
          <a:p>
            <a:pPr marL="0" indent="0">
              <a:buNone/>
            </a:pPr>
            <a:endParaRPr lang="en-US" dirty="0" smtClean="0"/>
          </a:p>
          <a:p>
            <a:endParaRPr lang="en-US" dirty="0"/>
          </a:p>
        </p:txBody>
      </p:sp>
      <p:sp>
        <p:nvSpPr>
          <p:cNvPr id="5" name="Title 1"/>
          <p:cNvSpPr>
            <a:spLocks noGrp="1"/>
          </p:cNvSpPr>
          <p:nvPr>
            <p:ph type="title"/>
          </p:nvPr>
        </p:nvSpPr>
        <p:spPr>
          <a:xfrm>
            <a:off x="408578" y="228600"/>
            <a:ext cx="8229600" cy="1143000"/>
          </a:xfrm>
        </p:spPr>
        <p:txBody>
          <a:bodyPr>
            <a:normAutofit fontScale="90000"/>
          </a:bodyPr>
          <a:lstStyle/>
          <a:p>
            <a:r>
              <a:rPr lang="en-US" dirty="0" smtClean="0"/>
              <a:t>Randomization Confirmation notices </a:t>
            </a:r>
            <a:endParaRPr lang="en-US" dirty="0"/>
          </a:p>
        </p:txBody>
      </p:sp>
      <p:pic>
        <p:nvPicPr>
          <p:cNvPr id="6"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mtn\Protocols\MTN027\Product &amp; randomization\UAT\FSTRF_subjectenrollment_screenconfirm_Pitt.JPG"/>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828800"/>
            <a:ext cx="4931957" cy="4379036"/>
          </a:xfrm>
          <a:prstGeom prst="rect">
            <a:avLst/>
          </a:prstGeom>
          <a:noFill/>
          <a:ln>
            <a:solidFill>
              <a:schemeClr val="accent1"/>
            </a:solidFill>
          </a:ln>
        </p:spPr>
      </p:pic>
    </p:spTree>
    <p:extLst>
      <p:ext uri="{BB962C8B-B14F-4D97-AF65-F5344CB8AC3E}">
        <p14:creationId xmlns:p14="http://schemas.microsoft.com/office/powerpoint/2010/main" val="865134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Randomization Confirmation notices </a:t>
            </a:r>
            <a:endParaRPr lang="en-US" dirty="0"/>
          </a:p>
        </p:txBody>
      </p:sp>
      <p:sp>
        <p:nvSpPr>
          <p:cNvPr id="3" name="Content Placeholder 2"/>
          <p:cNvSpPr>
            <a:spLocks noGrp="1"/>
          </p:cNvSpPr>
          <p:nvPr>
            <p:ph idx="1"/>
          </p:nvPr>
        </p:nvSpPr>
        <p:spPr>
          <a:xfrm>
            <a:off x="685800" y="1676400"/>
            <a:ext cx="8001000" cy="4709032"/>
          </a:xfrm>
        </p:spPr>
        <p:txBody>
          <a:bodyPr>
            <a:normAutofit fontScale="92500" lnSpcReduction="20000"/>
          </a:bodyPr>
          <a:lstStyle/>
          <a:p>
            <a:pPr marL="0" indent="0">
              <a:buNone/>
            </a:pPr>
            <a:r>
              <a:rPr lang="en-US" sz="2800" dirty="0" smtClean="0"/>
              <a:t>Notice includes:</a:t>
            </a:r>
          </a:p>
          <a:p>
            <a:r>
              <a:rPr lang="en-US" sz="2800" dirty="0" smtClean="0"/>
              <a:t>Date of randomization</a:t>
            </a:r>
          </a:p>
          <a:p>
            <a:r>
              <a:rPr lang="en-US" sz="2800" dirty="0" smtClean="0"/>
              <a:t>CRS Clinic staff member name</a:t>
            </a:r>
          </a:p>
          <a:p>
            <a:r>
              <a:rPr lang="en-US" sz="2800" dirty="0" smtClean="0"/>
              <a:t>DataFax site number (Inst.)</a:t>
            </a:r>
          </a:p>
          <a:p>
            <a:r>
              <a:rPr lang="en-US" sz="2800" dirty="0" smtClean="0"/>
              <a:t>Study Number</a:t>
            </a:r>
          </a:p>
          <a:p>
            <a:r>
              <a:rPr lang="en-US" sz="2800" dirty="0" smtClean="0"/>
              <a:t>PTID</a:t>
            </a:r>
          </a:p>
          <a:p>
            <a:r>
              <a:rPr lang="en-US" sz="2800" dirty="0" smtClean="0"/>
              <a:t>Site Location</a:t>
            </a:r>
          </a:p>
          <a:p>
            <a:r>
              <a:rPr lang="en-US" sz="2800" dirty="0" smtClean="0"/>
              <a:t>Randomization number (Code)</a:t>
            </a:r>
          </a:p>
          <a:p>
            <a:pPr marL="0" indent="0">
              <a:buNone/>
            </a:pPr>
            <a:endParaRPr lang="en-US" sz="2800" dirty="0"/>
          </a:p>
          <a:p>
            <a:r>
              <a:rPr lang="en-US" sz="2800" dirty="0" smtClean="0"/>
              <a:t>The notice will also be emailed to the CRS </a:t>
            </a:r>
            <a:r>
              <a:rPr lang="en-US" sz="2800" dirty="0"/>
              <a:t>Clinic Coordinator, CRS Pharmacist </a:t>
            </a:r>
            <a:r>
              <a:rPr lang="en-US" sz="2800" dirty="0" smtClean="0"/>
              <a:t>alias</a:t>
            </a:r>
          </a:p>
          <a:p>
            <a:endParaRPr lang="en-US" dirty="0"/>
          </a:p>
        </p:txBody>
      </p:sp>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267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Randomization Confirmation notices </a:t>
            </a:r>
            <a:endParaRPr lang="en-US" dirty="0"/>
          </a:p>
        </p:txBody>
      </p:sp>
      <p:sp>
        <p:nvSpPr>
          <p:cNvPr id="3" name="Content Placeholder 2"/>
          <p:cNvSpPr>
            <a:spLocks noGrp="1"/>
          </p:cNvSpPr>
          <p:nvPr>
            <p:ph idx="1"/>
          </p:nvPr>
        </p:nvSpPr>
        <p:spPr>
          <a:xfrm>
            <a:off x="457200" y="1905000"/>
            <a:ext cx="8229600" cy="4191000"/>
          </a:xfrm>
        </p:spPr>
        <p:txBody>
          <a:bodyPr>
            <a:normAutofit fontScale="85000" lnSpcReduction="10000"/>
          </a:bodyPr>
          <a:lstStyle/>
          <a:p>
            <a:pPr marL="0" indent="0">
              <a:buNone/>
            </a:pPr>
            <a:r>
              <a:rPr lang="en-US" sz="2800" dirty="0" smtClean="0"/>
              <a:t>Once randomization notice is received, CRS staff must:</a:t>
            </a:r>
          </a:p>
          <a:p>
            <a:pPr marL="0" indent="0">
              <a:buNone/>
            </a:pPr>
            <a:endParaRPr lang="en-US" sz="2800" dirty="0" smtClean="0"/>
          </a:p>
          <a:p>
            <a:r>
              <a:rPr lang="en-US" sz="2800" dirty="0" smtClean="0"/>
              <a:t>Write the randomization number (code) on the MTN-028 Prescription before sending to the site Pharmacy. This code will also be transcribed onto the Enrollment CRF </a:t>
            </a:r>
            <a:endParaRPr lang="en-US" sz="2800" dirty="0"/>
          </a:p>
          <a:p>
            <a:r>
              <a:rPr lang="en-US" sz="2800" dirty="0" smtClean="0"/>
              <a:t>Print 2 copies: </a:t>
            </a:r>
          </a:p>
          <a:p>
            <a:pPr lvl="1"/>
            <a:r>
              <a:rPr lang="en-US" sz="2200" dirty="0" smtClean="0"/>
              <a:t>1 for participant file</a:t>
            </a:r>
          </a:p>
          <a:p>
            <a:pPr lvl="1"/>
            <a:r>
              <a:rPr lang="en-US" sz="2200" dirty="0" smtClean="0"/>
              <a:t>1 to travel with prescription to pharmacy</a:t>
            </a:r>
          </a:p>
          <a:p>
            <a:r>
              <a:rPr lang="en-US" sz="2800" dirty="0" smtClean="0"/>
              <a:t>Store notice in secure location</a:t>
            </a:r>
          </a:p>
          <a:p>
            <a:r>
              <a:rPr lang="en-US" sz="2800" dirty="0" smtClean="0"/>
              <a:t>Refer to SSP Section </a:t>
            </a:r>
            <a:r>
              <a:rPr lang="en-US" sz="2800" dirty="0"/>
              <a:t>7</a:t>
            </a:r>
            <a:r>
              <a:rPr lang="en-US" sz="2800" dirty="0" smtClean="0"/>
              <a:t> for additional guidance on study product dispensation considerations for clinic staff</a:t>
            </a:r>
          </a:p>
          <a:p>
            <a:endParaRPr lang="en-US" sz="2800" dirty="0" smtClean="0"/>
          </a:p>
        </p:txBody>
      </p:sp>
      <p:pic>
        <p:nvPicPr>
          <p:cNvPr id="4"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261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Logging out</a:t>
            </a:r>
            <a:endParaRPr lang="en-US" dirty="0"/>
          </a:p>
        </p:txBody>
      </p:sp>
      <p:pic>
        <p:nvPicPr>
          <p:cNvPr id="7"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mtn\Protocols\MTN027\Product &amp; randomization\UAT\FSTRF_logout.JPG"/>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267200"/>
            <a:ext cx="3838575" cy="1362075"/>
          </a:xfrm>
          <a:prstGeom prst="rect">
            <a:avLst/>
          </a:prstGeom>
          <a:noFill/>
          <a:ln>
            <a:solidFill>
              <a:schemeClr val="accent1"/>
            </a:solidFill>
          </a:ln>
        </p:spPr>
      </p:pic>
      <p:sp>
        <p:nvSpPr>
          <p:cNvPr id="3" name="Right Arrow 2"/>
          <p:cNvSpPr/>
          <p:nvPr/>
        </p:nvSpPr>
        <p:spPr>
          <a:xfrm rot="10800000">
            <a:off x="6172200" y="4133850"/>
            <a:ext cx="533400"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533400" y="2057400"/>
            <a:ext cx="8229600" cy="1981200"/>
          </a:xfrm>
        </p:spPr>
        <p:txBody>
          <a:bodyPr>
            <a:normAutofit lnSpcReduction="10000"/>
          </a:bodyPr>
          <a:lstStyle/>
          <a:p>
            <a:r>
              <a:rPr lang="en-US" dirty="0" smtClean="0"/>
              <a:t>To log out of the FSTRF system, click on “skip to content” in the upper right corner of the screen to reveal a menu bar with a logout option. </a:t>
            </a:r>
            <a:endParaRPr lang="en-US" dirty="0"/>
          </a:p>
        </p:txBody>
      </p:sp>
    </p:spTree>
    <p:extLst>
      <p:ext uri="{BB962C8B-B14F-4D97-AF65-F5344CB8AC3E}">
        <p14:creationId xmlns:p14="http://schemas.microsoft.com/office/powerpoint/2010/main" val="2708733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2879" y="609600"/>
            <a:ext cx="8153400" cy="2819400"/>
          </a:xfrm>
        </p:spPr>
        <p:txBody>
          <a:bodyPr>
            <a:noAutofit/>
          </a:bodyPr>
          <a:lstStyle/>
          <a:p>
            <a:r>
              <a:rPr lang="en-US" sz="4200" dirty="0" smtClean="0">
                <a:solidFill>
                  <a:schemeClr val="tx1"/>
                </a:solidFill>
              </a:rPr>
              <a:t>Participant Replacement</a:t>
            </a:r>
          </a:p>
        </p:txBody>
      </p:sp>
      <p:sp>
        <p:nvSpPr>
          <p:cNvPr id="2051" name="Rectangle 3"/>
          <p:cNvSpPr>
            <a:spLocks noGrp="1" noChangeArrowheads="1"/>
          </p:cNvSpPr>
          <p:nvPr>
            <p:ph type="subTitle" idx="1"/>
          </p:nvPr>
        </p:nvSpPr>
        <p:spPr>
          <a:xfrm>
            <a:off x="1264443" y="4648200"/>
            <a:ext cx="6400800" cy="1752600"/>
          </a:xfrm>
        </p:spPr>
        <p:txBody>
          <a:bodyPr/>
          <a:lstStyle/>
          <a:p>
            <a:pPr eaLnBrk="1" hangingPunct="1">
              <a:buNone/>
            </a:pPr>
            <a:r>
              <a:rPr lang="en-US" sz="3200" dirty="0" smtClean="0">
                <a:solidFill>
                  <a:srgbClr val="020202"/>
                </a:solidFill>
              </a:rPr>
              <a:t>Bambi Arnold-Bush</a:t>
            </a:r>
          </a:p>
          <a:p>
            <a:pPr eaLnBrk="1" hangingPunct="1">
              <a:spcBef>
                <a:spcPts val="0"/>
              </a:spcBef>
              <a:buNone/>
            </a:pPr>
            <a:r>
              <a:rPr lang="en-US" sz="2800" dirty="0" smtClean="0">
                <a:solidFill>
                  <a:srgbClr val="020202"/>
                </a:solidFill>
              </a:rPr>
              <a:t>SCHARP MTN-028 Project Manager</a:t>
            </a:r>
          </a:p>
        </p:txBody>
      </p:sp>
      <p:pic>
        <p:nvPicPr>
          <p:cNvPr id="3075" name="Picture 3" descr="Z:\DFNET-PHOTOS\10th Anniversary\IMG_0688.JPG"/>
          <p:cNvPicPr>
            <a:picLocks noChangeAspect="1" noChangeArrowheads="1"/>
          </p:cNvPicPr>
          <p:nvPr/>
        </p:nvPicPr>
        <p:blipFill>
          <a:blip r:embed="rId3" cstate="print"/>
          <a:srcRect/>
          <a:stretch>
            <a:fillRect/>
          </a:stretch>
        </p:blipFill>
        <p:spPr bwMode="auto">
          <a:xfrm>
            <a:off x="-10972800" y="-8229600"/>
            <a:ext cx="2743200" cy="2057400"/>
          </a:xfrm>
          <a:prstGeom prst="rect">
            <a:avLst/>
          </a:prstGeom>
          <a:noFill/>
        </p:spPr>
      </p:pic>
      <p:pic>
        <p:nvPicPr>
          <p:cNvPr id="7"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898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Account registration with FSTRF</a:t>
            </a:r>
          </a:p>
        </p:txBody>
      </p:sp>
      <p:sp>
        <p:nvSpPr>
          <p:cNvPr id="3" name="Content Placeholder 2"/>
          <p:cNvSpPr>
            <a:spLocks noGrp="1"/>
          </p:cNvSpPr>
          <p:nvPr>
            <p:ph idx="1"/>
          </p:nvPr>
        </p:nvSpPr>
        <p:spPr>
          <a:xfrm>
            <a:off x="533400" y="1588293"/>
            <a:ext cx="8229600" cy="4900152"/>
          </a:xfrm>
        </p:spPr>
        <p:txBody>
          <a:bodyPr>
            <a:normAutofit lnSpcReduction="10000"/>
          </a:bodyPr>
          <a:lstStyle/>
          <a:p>
            <a:r>
              <a:rPr lang="en-US" sz="2800" dirty="0"/>
              <a:t>CRS staff must have a </a:t>
            </a:r>
            <a:r>
              <a:rPr lang="en-US" sz="2800" dirty="0" smtClean="0"/>
              <a:t>MTN-028 FSTRF </a:t>
            </a:r>
            <a:r>
              <a:rPr lang="en-US" sz="2800" dirty="0"/>
              <a:t>user account in order to access the system and randomize participants</a:t>
            </a:r>
            <a:r>
              <a:rPr lang="en-US" sz="2800" dirty="0" smtClean="0"/>
              <a:t>.</a:t>
            </a:r>
          </a:p>
          <a:p>
            <a:pPr marL="0" indent="0">
              <a:buNone/>
            </a:pPr>
            <a:endParaRPr lang="en-US" sz="2800" dirty="0" smtClean="0"/>
          </a:p>
          <a:p>
            <a:r>
              <a:rPr lang="en-US" sz="2800" dirty="0" smtClean="0"/>
              <a:t>CRS needs to identify </a:t>
            </a:r>
            <a:r>
              <a:rPr lang="en-US" sz="2800" dirty="0"/>
              <a:t>the clinic coordinators, the pharmacist and </a:t>
            </a:r>
            <a:r>
              <a:rPr lang="en-US" sz="2800" dirty="0" smtClean="0"/>
              <a:t>back-up pharmacist </a:t>
            </a:r>
            <a:r>
              <a:rPr lang="en-US" sz="2800" dirty="0"/>
              <a:t>who will receive the randomization notices</a:t>
            </a:r>
            <a:r>
              <a:rPr lang="en-US" sz="2800" dirty="0" smtClean="0"/>
              <a:t>.</a:t>
            </a:r>
          </a:p>
          <a:p>
            <a:pPr marL="0" indent="0">
              <a:buNone/>
            </a:pPr>
            <a:endParaRPr lang="en-US" sz="2800" dirty="0"/>
          </a:p>
          <a:p>
            <a:pPr lvl="0"/>
            <a:r>
              <a:rPr lang="en-US" sz="2800" dirty="0" smtClean="0"/>
              <a:t>To register </a:t>
            </a:r>
            <a:r>
              <a:rPr lang="en-US" sz="2800" dirty="0"/>
              <a:t>with </a:t>
            </a:r>
            <a:r>
              <a:rPr lang="en-US" sz="2800" dirty="0" smtClean="0"/>
              <a:t>FSTRF, go </a:t>
            </a:r>
            <a:r>
              <a:rPr lang="en-US" sz="2800" dirty="0"/>
              <a:t>to the FSTRF Portal: </a:t>
            </a:r>
            <a:r>
              <a:rPr lang="en-US" sz="2800" u="sng" dirty="0">
                <a:hlinkClick r:id="rId3"/>
              </a:rPr>
              <a:t>https://</a:t>
            </a:r>
            <a:r>
              <a:rPr lang="en-US" sz="2800" u="sng" dirty="0" smtClean="0">
                <a:hlinkClick r:id="rId3"/>
              </a:rPr>
              <a:t>www.fstrf.org/apps/cfmx/apps/common/Portal/index.cfm</a:t>
            </a:r>
            <a:endParaRPr lang="en-US" sz="2800" u="sng" dirty="0" smtClean="0"/>
          </a:p>
          <a:p>
            <a:endParaRPr lang="en-US" dirty="0" smtClean="0"/>
          </a:p>
          <a:p>
            <a:pPr marL="0" indent="0">
              <a:buNone/>
            </a:pPr>
            <a:endParaRPr lang="en-US" dirty="0" smtClean="0"/>
          </a:p>
          <a:p>
            <a:endParaRPr lang="en-US" dirty="0"/>
          </a:p>
        </p:txBody>
      </p:sp>
      <p:pic>
        <p:nvPicPr>
          <p:cNvPr id="4"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63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Participant Replacement</a:t>
            </a:r>
            <a:endParaRPr lang="en-US" dirty="0"/>
          </a:p>
        </p:txBody>
      </p:sp>
      <p:sp>
        <p:nvSpPr>
          <p:cNvPr id="3" name="Content Placeholder 2"/>
          <p:cNvSpPr>
            <a:spLocks noGrp="1"/>
          </p:cNvSpPr>
          <p:nvPr>
            <p:ph idx="1"/>
          </p:nvPr>
        </p:nvSpPr>
        <p:spPr>
          <a:xfrm>
            <a:off x="457200" y="1905000"/>
            <a:ext cx="8229600" cy="4191000"/>
          </a:xfrm>
        </p:spPr>
        <p:txBody>
          <a:bodyPr>
            <a:normAutofit/>
          </a:bodyPr>
          <a:lstStyle/>
          <a:p>
            <a:pPr marL="0" indent="0">
              <a:buNone/>
            </a:pPr>
            <a:endParaRPr lang="en-US" sz="2800" dirty="0" smtClean="0"/>
          </a:p>
          <a:p>
            <a:r>
              <a:rPr lang="en-US" sz="2800" dirty="0"/>
              <a:t>Participants will be replaced if:</a:t>
            </a:r>
          </a:p>
          <a:p>
            <a:pPr lvl="1"/>
            <a:r>
              <a:rPr lang="en-US" sz="2400" dirty="0" smtClean="0"/>
              <a:t>The participant </a:t>
            </a:r>
            <a:r>
              <a:rPr lang="en-US" sz="2400" dirty="0"/>
              <a:t>is terminated early for any reason (e.g. pregnancy, HIV status, clinician discretion, permanent product discontinuation, participant voluntary withdraw)</a:t>
            </a:r>
          </a:p>
          <a:p>
            <a:pPr lvl="1"/>
            <a:r>
              <a:rPr lang="en-US" sz="2400" dirty="0" smtClean="0"/>
              <a:t>The participant </a:t>
            </a:r>
            <a:r>
              <a:rPr lang="en-US" sz="2400" dirty="0"/>
              <a:t>has had the ring out for more than 3 consecutive days, voluntarily or by site’s decision.  </a:t>
            </a:r>
          </a:p>
          <a:p>
            <a:pPr lvl="1"/>
            <a:r>
              <a:rPr lang="en-US" sz="2400" dirty="0" smtClean="0"/>
              <a:t>The participant </a:t>
            </a:r>
            <a:r>
              <a:rPr lang="en-US" sz="2400" dirty="0"/>
              <a:t>misses 3 (consecutive) visits</a:t>
            </a:r>
          </a:p>
        </p:txBody>
      </p:sp>
      <p:pic>
        <p:nvPicPr>
          <p:cNvPr id="4"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094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Participant Replacement</a:t>
            </a:r>
          </a:p>
        </p:txBody>
      </p:sp>
      <p:sp>
        <p:nvSpPr>
          <p:cNvPr id="3" name="Content Placeholder 2"/>
          <p:cNvSpPr>
            <a:spLocks noGrp="1"/>
          </p:cNvSpPr>
          <p:nvPr>
            <p:ph idx="1"/>
          </p:nvPr>
        </p:nvSpPr>
        <p:spPr>
          <a:xfrm>
            <a:off x="457200" y="1905000"/>
            <a:ext cx="8229600" cy="4191000"/>
          </a:xfrm>
        </p:spPr>
        <p:txBody>
          <a:bodyPr>
            <a:normAutofit fontScale="92500" lnSpcReduction="20000"/>
          </a:bodyPr>
          <a:lstStyle/>
          <a:p>
            <a:pPr marL="0" indent="0">
              <a:buNone/>
            </a:pPr>
            <a:endParaRPr lang="en-US" sz="2800" dirty="0" smtClean="0"/>
          </a:p>
          <a:p>
            <a:r>
              <a:rPr lang="en-US" sz="2800" dirty="0"/>
              <a:t>The purpose of replacing participants is to compensate for the potential data loss due to loss of follow-up and/or on temporary hold or permanent product discontinuation.  </a:t>
            </a:r>
            <a:endParaRPr lang="en-US" sz="2800" dirty="0" smtClean="0"/>
          </a:p>
          <a:p>
            <a:endParaRPr lang="en-US" sz="2800" dirty="0" smtClean="0"/>
          </a:p>
          <a:p>
            <a:r>
              <a:rPr lang="en-US" sz="2800" dirty="0" smtClean="0"/>
              <a:t>If </a:t>
            </a:r>
            <a:r>
              <a:rPr lang="en-US" sz="2800" dirty="0"/>
              <a:t>a participant discontinues study participation or is placed on </a:t>
            </a:r>
            <a:r>
              <a:rPr lang="en-US" sz="2800" dirty="0" smtClean="0"/>
              <a:t>hold </a:t>
            </a:r>
            <a:r>
              <a:rPr lang="en-US" sz="2800" dirty="0"/>
              <a:t>(and the ring has been out for longer than three days) and needs to be replaced contact the MTN-028 Management Team immediately (mtn028mgmt@mtnstopshiv.org). </a:t>
            </a:r>
            <a:endParaRPr lang="en-US" sz="2400" dirty="0"/>
          </a:p>
        </p:txBody>
      </p:sp>
      <p:pic>
        <p:nvPicPr>
          <p:cNvPr id="4"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681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Participant Replacement</a:t>
            </a:r>
          </a:p>
        </p:txBody>
      </p:sp>
      <p:sp>
        <p:nvSpPr>
          <p:cNvPr id="3" name="Content Placeholder 2"/>
          <p:cNvSpPr>
            <a:spLocks noGrp="1"/>
          </p:cNvSpPr>
          <p:nvPr>
            <p:ph idx="1"/>
          </p:nvPr>
        </p:nvSpPr>
        <p:spPr>
          <a:xfrm>
            <a:off x="457200" y="1905000"/>
            <a:ext cx="8229600" cy="4191000"/>
          </a:xfrm>
        </p:spPr>
        <p:txBody>
          <a:bodyPr>
            <a:normAutofit fontScale="85000" lnSpcReduction="20000"/>
          </a:bodyPr>
          <a:lstStyle/>
          <a:p>
            <a:pPr marL="0" indent="0">
              <a:buNone/>
            </a:pPr>
            <a:r>
              <a:rPr lang="en-US" sz="2800" dirty="0" smtClean="0"/>
              <a:t>If </a:t>
            </a:r>
            <a:r>
              <a:rPr lang="en-US" sz="2800" dirty="0"/>
              <a:t>a participant discontinues study participation or is placed on hold (and the ring has been out for longer than </a:t>
            </a:r>
            <a:r>
              <a:rPr lang="en-US" sz="2800" dirty="0" smtClean="0"/>
              <a:t>three consecutive days</a:t>
            </a:r>
            <a:r>
              <a:rPr lang="en-US" sz="2800" dirty="0"/>
              <a:t>) the participant needs to be replaced, and the following steps should be completed:</a:t>
            </a:r>
          </a:p>
          <a:p>
            <a:pPr marL="514350" indent="-514350">
              <a:buFont typeface="+mj-lt"/>
              <a:buAutoNum type="arabicPeriod"/>
            </a:pPr>
            <a:r>
              <a:rPr lang="en-US" sz="2800" dirty="0"/>
              <a:t> </a:t>
            </a:r>
            <a:r>
              <a:rPr lang="en-US" sz="2800" dirty="0" smtClean="0"/>
              <a:t>Inform </a:t>
            </a:r>
            <a:r>
              <a:rPr lang="en-US" sz="2800" dirty="0"/>
              <a:t>the MTN-028 Management Team immediately (</a:t>
            </a:r>
            <a:r>
              <a:rPr lang="en-US" sz="2800" u="sng" dirty="0" smtClean="0">
                <a:hlinkClick r:id="rId2"/>
              </a:rPr>
              <a:t>mtn028mgmt@mtnstopshiv.org</a:t>
            </a:r>
            <a:r>
              <a:rPr lang="en-US" sz="2800" dirty="0" smtClean="0"/>
              <a:t>)</a:t>
            </a:r>
          </a:p>
          <a:p>
            <a:pPr marL="514350" indent="-514350">
              <a:buFont typeface="+mj-lt"/>
              <a:buAutoNum type="arabicPeriod"/>
            </a:pPr>
            <a:r>
              <a:rPr lang="en-US" sz="2800" dirty="0" smtClean="0"/>
              <a:t>Once </a:t>
            </a:r>
            <a:r>
              <a:rPr lang="en-US" sz="2800" dirty="0"/>
              <a:t>the site receives confirmation from the SCHARP Project Manager that the participant does need to be </a:t>
            </a:r>
            <a:r>
              <a:rPr lang="en-US" sz="2800" dirty="0" smtClean="0"/>
              <a:t>replaced: </a:t>
            </a:r>
          </a:p>
          <a:p>
            <a:pPr marL="914400" lvl="1" indent="-514350"/>
            <a:r>
              <a:rPr lang="en-US" sz="2400" dirty="0" smtClean="0"/>
              <a:t>contact </a:t>
            </a:r>
            <a:r>
              <a:rPr lang="en-US" sz="2400" dirty="0"/>
              <a:t>FSTRF </a:t>
            </a:r>
            <a:r>
              <a:rPr lang="en-US" sz="2400" dirty="0" smtClean="0"/>
              <a:t>to </a:t>
            </a:r>
            <a:r>
              <a:rPr lang="en-US" sz="2400" dirty="0"/>
              <a:t>let them know that there is a participant that needs to be replaced. </a:t>
            </a:r>
            <a:endParaRPr lang="en-US" sz="2400" dirty="0" smtClean="0"/>
          </a:p>
          <a:p>
            <a:pPr marL="914400" lvl="1" indent="-514350"/>
            <a:r>
              <a:rPr lang="en-US" sz="2400" dirty="0" smtClean="0"/>
              <a:t>The </a:t>
            </a:r>
            <a:r>
              <a:rPr lang="en-US" sz="2400" dirty="0"/>
              <a:t>email to FSTRF should include the PTID for the participant that needs to be replaced. </a:t>
            </a:r>
          </a:p>
        </p:txBody>
      </p:sp>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005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Participant Replacement</a:t>
            </a:r>
          </a:p>
        </p:txBody>
      </p:sp>
      <p:sp>
        <p:nvSpPr>
          <p:cNvPr id="3" name="Content Placeholder 2"/>
          <p:cNvSpPr>
            <a:spLocks noGrp="1"/>
          </p:cNvSpPr>
          <p:nvPr>
            <p:ph idx="1"/>
          </p:nvPr>
        </p:nvSpPr>
        <p:spPr>
          <a:xfrm>
            <a:off x="457200" y="1905000"/>
            <a:ext cx="8229600" cy="4191000"/>
          </a:xfrm>
        </p:spPr>
        <p:txBody>
          <a:bodyPr>
            <a:normAutofit fontScale="62500" lnSpcReduction="20000"/>
          </a:bodyPr>
          <a:lstStyle/>
          <a:p>
            <a:pPr marL="514350" indent="-514350">
              <a:buAutoNum type="arabicPeriod" startAt="3"/>
            </a:pPr>
            <a:r>
              <a:rPr lang="en-US" dirty="0" smtClean="0"/>
              <a:t>After FSTRF </a:t>
            </a:r>
            <a:r>
              <a:rPr lang="en-US" dirty="0"/>
              <a:t>notifies the site that the randomization system is ready to replace the </a:t>
            </a:r>
            <a:r>
              <a:rPr lang="en-US" dirty="0" smtClean="0"/>
              <a:t>participant: </a:t>
            </a:r>
          </a:p>
          <a:p>
            <a:pPr marL="914400" lvl="1" indent="-514350"/>
            <a:r>
              <a:rPr lang="en-US" dirty="0" smtClean="0"/>
              <a:t>the </a:t>
            </a:r>
            <a:r>
              <a:rPr lang="en-US" dirty="0"/>
              <a:t>next eligible participant will be enrolled as a replacement participant.  </a:t>
            </a:r>
            <a:endParaRPr lang="en-US" dirty="0" smtClean="0"/>
          </a:p>
          <a:p>
            <a:pPr marL="914400" lvl="1" indent="-514350"/>
            <a:r>
              <a:rPr lang="en-US" dirty="0" smtClean="0"/>
              <a:t>The </a:t>
            </a:r>
            <a:r>
              <a:rPr lang="en-US" dirty="0"/>
              <a:t>replacement participant will be assigned a new PTID and the site clinic staff will complete the steps for randomization using the FSTRF website.  </a:t>
            </a:r>
            <a:endParaRPr lang="en-US" dirty="0" smtClean="0"/>
          </a:p>
          <a:p>
            <a:pPr marL="914400" lvl="1" indent="-514350">
              <a:spcAft>
                <a:spcPts val="600"/>
              </a:spcAft>
            </a:pPr>
            <a:r>
              <a:rPr lang="en-US" dirty="0" smtClean="0"/>
              <a:t>The </a:t>
            </a:r>
            <a:r>
              <a:rPr lang="en-US" dirty="0"/>
              <a:t>replacement participant will be assigned to the same product as the participant being replaced via the FSTRF website. </a:t>
            </a:r>
            <a:endParaRPr lang="en-US" dirty="0" smtClean="0"/>
          </a:p>
          <a:p>
            <a:pPr marL="514350" indent="-514350">
              <a:buAutoNum type="arabicPeriod" startAt="4"/>
            </a:pPr>
            <a:r>
              <a:rPr lang="en-US" dirty="0" smtClean="0"/>
              <a:t>The reason that the participant is being replaced should be documented on the Participant Replacement CRF.</a:t>
            </a:r>
          </a:p>
          <a:p>
            <a:pPr marL="514350" indent="-514350">
              <a:buAutoNum type="arabicPeriod" startAt="4"/>
            </a:pPr>
            <a:endParaRPr lang="en-US" dirty="0"/>
          </a:p>
          <a:p>
            <a:pPr marL="514350" lvl="0" indent="-514350">
              <a:buAutoNum type="arabicPeriod" startAt="4"/>
            </a:pPr>
            <a:r>
              <a:rPr lang="en-US" dirty="0" smtClean="0"/>
              <a:t>The PTID for the participant being replaced should be documented on the replacement participant’s Enrollment CRF.  </a:t>
            </a:r>
          </a:p>
          <a:p>
            <a:pPr marL="0" lvl="0" indent="0">
              <a:buNone/>
            </a:pPr>
            <a:endParaRPr lang="en-US" dirty="0" smtClean="0"/>
          </a:p>
          <a:p>
            <a:pPr marL="0" lvl="0" indent="0">
              <a:buNone/>
            </a:pPr>
            <a:r>
              <a:rPr lang="en-US" dirty="0" smtClean="0"/>
              <a:t>NOTE</a:t>
            </a:r>
            <a:r>
              <a:rPr lang="en-US" dirty="0"/>
              <a:t>:  FSTRF’s operating hours for assistance with randomization are 6AM – 5PM </a:t>
            </a:r>
            <a:r>
              <a:rPr lang="en-US" dirty="0" smtClean="0"/>
              <a:t>Eastern </a:t>
            </a:r>
          </a:p>
          <a:p>
            <a:pPr marL="514350" lvl="0" indent="-514350">
              <a:buAutoNum type="arabicPeriod" startAt="4"/>
            </a:pPr>
            <a:endParaRPr lang="en-US" dirty="0"/>
          </a:p>
        </p:txBody>
      </p:sp>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584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Participant Replacement Log</a:t>
            </a:r>
            <a:endParaRPr lang="en-US" dirty="0"/>
          </a:p>
        </p:txBody>
      </p:sp>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199040" cy="445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027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Replacement</a:t>
            </a:r>
            <a:endParaRPr lang="en-US" dirty="0"/>
          </a:p>
        </p:txBody>
      </p:sp>
      <p:sp>
        <p:nvSpPr>
          <p:cNvPr id="3" name="Content Placeholder 2"/>
          <p:cNvSpPr>
            <a:spLocks noGrp="1"/>
          </p:cNvSpPr>
          <p:nvPr>
            <p:ph idx="1"/>
          </p:nvPr>
        </p:nvSpPr>
        <p:spPr>
          <a:xfrm>
            <a:off x="457200" y="1600200"/>
            <a:ext cx="7848600" cy="1295400"/>
          </a:xfrm>
        </p:spPr>
        <p:txBody>
          <a:bodyPr/>
          <a:lstStyle/>
          <a:p>
            <a:r>
              <a:rPr lang="en-US" dirty="0" smtClean="0"/>
              <a:t>Enter the PTID of the participant being replaced on the Enrollment CRF</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7000"/>
            <a:ext cx="6407915" cy="264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85800" y="4312674"/>
            <a:ext cx="6019800" cy="10975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520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93502" y="22860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DC3B0F"/>
              </a:buClr>
              <a:buFont typeface="Arial" charset="0"/>
              <a:buChar char="•"/>
              <a:defRPr sz="3400" kern="1200">
                <a:solidFill>
                  <a:schemeClr val="accent3"/>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rgbClr val="DC3B0F"/>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rgbClr val="DC3B0F"/>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accent4"/>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accent6"/>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solidFill>
                <a:latin typeface="+mn-lt"/>
              </a:rPr>
              <a:t>On FSTRF Webpage:</a:t>
            </a:r>
          </a:p>
          <a:p>
            <a:r>
              <a:rPr lang="en-US" sz="2800" dirty="0">
                <a:solidFill>
                  <a:schemeClr val="tx1"/>
                </a:solidFill>
                <a:latin typeface="+mn-lt"/>
              </a:rPr>
              <a:t>Once you are registered you will have access to the FSRTF users manual by clicking on the “Help” </a:t>
            </a:r>
            <a:r>
              <a:rPr lang="en-US" sz="2800" dirty="0" smtClean="0">
                <a:solidFill>
                  <a:schemeClr val="tx1"/>
                </a:solidFill>
                <a:latin typeface="+mn-lt"/>
              </a:rPr>
              <a:t>tab</a:t>
            </a:r>
            <a:endParaRPr lang="en-US" sz="2800" b="1" dirty="0">
              <a:solidFill>
                <a:schemeClr val="tx1"/>
              </a:solidFill>
              <a:latin typeface="+mn-lt"/>
            </a:endParaRPr>
          </a:p>
          <a:p>
            <a:endParaRPr lang="en-US" sz="2800" dirty="0" smtClean="0"/>
          </a:p>
          <a:p>
            <a:endParaRPr lang="en-US" sz="2800" b="1" dirty="0" smtClean="0"/>
          </a:p>
          <a:p>
            <a:pPr marL="0" indent="0">
              <a:buFont typeface="Arial" charset="0"/>
              <a:buNone/>
            </a:pPr>
            <a:endParaRPr lang="en-US" dirty="0" smtClean="0"/>
          </a:p>
          <a:p>
            <a:pPr marL="0" indent="0">
              <a:buNone/>
            </a:pPr>
            <a:endParaRPr lang="en-US" dirty="0"/>
          </a:p>
        </p:txBody>
      </p:sp>
      <p:sp>
        <p:nvSpPr>
          <p:cNvPr id="2" name="Title 1"/>
          <p:cNvSpPr>
            <a:spLocks noGrp="1"/>
          </p:cNvSpPr>
          <p:nvPr>
            <p:ph type="title"/>
          </p:nvPr>
        </p:nvSpPr>
        <p:spPr>
          <a:xfrm>
            <a:off x="563451" y="152400"/>
            <a:ext cx="8229600" cy="1143000"/>
          </a:xfrm>
        </p:spPr>
        <p:txBody>
          <a:bodyPr>
            <a:normAutofit/>
          </a:bodyPr>
          <a:lstStyle/>
          <a:p>
            <a:pPr algn="l"/>
            <a:r>
              <a:rPr lang="en-US" dirty="0" smtClean="0"/>
              <a:t>Resources and Help</a:t>
            </a:r>
            <a:endParaRPr lang="en-US" dirty="0"/>
          </a:p>
        </p:txBody>
      </p:sp>
      <p:sp>
        <p:nvSpPr>
          <p:cNvPr id="3" name="Content Placeholder 2"/>
          <p:cNvSpPr>
            <a:spLocks noGrp="1"/>
          </p:cNvSpPr>
          <p:nvPr>
            <p:ph idx="1"/>
          </p:nvPr>
        </p:nvSpPr>
        <p:spPr>
          <a:xfrm>
            <a:off x="607679" y="1600201"/>
            <a:ext cx="8229600" cy="762000"/>
          </a:xfrm>
        </p:spPr>
        <p:txBody>
          <a:bodyPr>
            <a:normAutofit/>
          </a:bodyPr>
          <a:lstStyle/>
          <a:p>
            <a:pPr>
              <a:buFont typeface="Wingdings" panose="05000000000000000000" pitchFamily="2" charset="2"/>
              <a:buChar char="§"/>
            </a:pPr>
            <a:r>
              <a:rPr lang="en-US" sz="2800" dirty="0" smtClean="0"/>
              <a:t> MTN-028 SSP Section 6: Web Randomization</a:t>
            </a:r>
          </a:p>
          <a:p>
            <a:endParaRPr lang="en-US" sz="2800" b="1" dirty="0" smtClean="0"/>
          </a:p>
          <a:p>
            <a:pPr marL="0" indent="0">
              <a:buNone/>
            </a:pPr>
            <a:endParaRPr lang="en-US" dirty="0" smtClean="0"/>
          </a:p>
          <a:p>
            <a:endParaRPr lang="en-US" dirty="0"/>
          </a:p>
        </p:txBody>
      </p:sp>
      <p:pic>
        <p:nvPicPr>
          <p:cNvPr id="6"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a:stretch>
            <a:fillRect/>
          </a:stretch>
        </p:blipFill>
        <p:spPr>
          <a:xfrm>
            <a:off x="1752600" y="4128134"/>
            <a:ext cx="4191000" cy="2105978"/>
          </a:xfrm>
          <a:prstGeom prst="rect">
            <a:avLst/>
          </a:prstGeom>
          <a:ln>
            <a:solidFill>
              <a:schemeClr val="tx1"/>
            </a:solidFill>
          </a:ln>
        </p:spPr>
      </p:pic>
      <p:sp>
        <p:nvSpPr>
          <p:cNvPr id="10" name="Right Arrow 9"/>
          <p:cNvSpPr/>
          <p:nvPr/>
        </p:nvSpPr>
        <p:spPr>
          <a:xfrm>
            <a:off x="1143000" y="5715000"/>
            <a:ext cx="838200" cy="6096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82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smtClean="0"/>
              <a:t>Questions/Operational Issues?</a:t>
            </a:r>
            <a:endParaRPr lang="en-US" dirty="0"/>
          </a:p>
        </p:txBody>
      </p:sp>
      <p:sp>
        <p:nvSpPr>
          <p:cNvPr id="3" name="Content Placeholder 2"/>
          <p:cNvSpPr>
            <a:spLocks noGrp="1"/>
          </p:cNvSpPr>
          <p:nvPr>
            <p:ph idx="1"/>
          </p:nvPr>
        </p:nvSpPr>
        <p:spPr>
          <a:ln>
            <a:noFill/>
          </a:ln>
        </p:spPr>
        <p:txBody>
          <a:bodyPr/>
          <a:lstStyle/>
          <a:p>
            <a:r>
              <a:rPr lang="en-US" sz="2800" dirty="0" smtClean="0"/>
              <a:t>Please contact MTN-028 Project Manager,               Bambi Arnold-Bush: </a:t>
            </a:r>
            <a:r>
              <a:rPr lang="en-US" sz="2800" b="1" dirty="0" smtClean="0">
                <a:solidFill>
                  <a:srgbClr val="7030A0"/>
                </a:solidFill>
                <a:latin typeface="Calibri" pitchFamily="34" charset="0"/>
              </a:rPr>
              <a:t>barnoldb@scharp.org </a:t>
            </a:r>
            <a:r>
              <a:rPr lang="en-US" sz="2800" dirty="0" smtClean="0">
                <a:latin typeface="Calibri" pitchFamily="34" charset="0"/>
              </a:rPr>
              <a:t>and the Statistical Research Associate</a:t>
            </a:r>
            <a:endParaRPr lang="en-US" sz="2800" dirty="0" smtClean="0"/>
          </a:p>
        </p:txBody>
      </p:sp>
      <p:pic>
        <p:nvPicPr>
          <p:cNvPr id="1026" name="Picture 2" descr="http://cdn.playbuzz.com/cdn/41b1f25a-b726-4edc-996b-10148edaed2c/9e2e34a1-3ebc-4fcf-9360-8b4528c1127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925" y="3657600"/>
            <a:ext cx="3651636"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xapps\tomcat_deploy\soda\soda\build\deploy\images\schar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06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a:t>Account registration with FSTRF</a:t>
            </a:r>
          </a:p>
        </p:txBody>
      </p:sp>
      <p:sp>
        <p:nvSpPr>
          <p:cNvPr id="3" name="Content Placeholder 2"/>
          <p:cNvSpPr>
            <a:spLocks noGrp="1"/>
          </p:cNvSpPr>
          <p:nvPr>
            <p:ph idx="1"/>
          </p:nvPr>
        </p:nvSpPr>
        <p:spPr>
          <a:xfrm>
            <a:off x="457200" y="1676400"/>
            <a:ext cx="8229600" cy="4953000"/>
          </a:xfrm>
        </p:spPr>
        <p:txBody>
          <a:bodyPr>
            <a:normAutofit/>
          </a:bodyPr>
          <a:lstStyle/>
          <a:p>
            <a:r>
              <a:rPr lang="en-US" sz="2800" dirty="0" smtClean="0"/>
              <a:t>If </a:t>
            </a:r>
            <a:r>
              <a:rPr lang="en-US" sz="2800" dirty="0"/>
              <a:t>you </a:t>
            </a:r>
            <a:r>
              <a:rPr lang="en-US" sz="2800" dirty="0" smtClean="0"/>
              <a:t>already have </a:t>
            </a:r>
            <a:r>
              <a:rPr lang="en-US" sz="2800" dirty="0"/>
              <a:t>a FSTRF </a:t>
            </a:r>
            <a:r>
              <a:rPr lang="en-US" sz="2800" dirty="0" smtClean="0"/>
              <a:t>account with another network,  </a:t>
            </a:r>
            <a:r>
              <a:rPr lang="en-US" sz="2800" dirty="0"/>
              <a:t>you must still </a:t>
            </a:r>
            <a:r>
              <a:rPr lang="en-US" sz="2800" dirty="0" smtClean="0"/>
              <a:t>register for an MTN account via </a:t>
            </a:r>
            <a:r>
              <a:rPr lang="en-US" sz="2800" dirty="0"/>
              <a:t>the FSTRF Portal.  </a:t>
            </a:r>
            <a:r>
              <a:rPr lang="en-US" sz="2800" dirty="0" smtClean="0"/>
              <a:t>Use </a:t>
            </a:r>
            <a:r>
              <a:rPr lang="en-US" sz="2800" dirty="0"/>
              <a:t>the same e-mail and password </a:t>
            </a:r>
            <a:r>
              <a:rPr lang="en-US" sz="2800" dirty="0" smtClean="0"/>
              <a:t>to </a:t>
            </a:r>
            <a:r>
              <a:rPr lang="en-US" sz="2800" dirty="0"/>
              <a:t>request the M</a:t>
            </a:r>
            <a:r>
              <a:rPr lang="en-US" sz="2800" dirty="0" smtClean="0"/>
              <a:t>TN </a:t>
            </a:r>
            <a:r>
              <a:rPr lang="en-US" sz="2800" dirty="0"/>
              <a:t>account</a:t>
            </a:r>
            <a:r>
              <a:rPr lang="en-US" sz="2800" dirty="0" smtClean="0"/>
              <a:t>.</a:t>
            </a:r>
          </a:p>
          <a:p>
            <a:pPr marL="0" indent="0">
              <a:buNone/>
            </a:pPr>
            <a:endParaRPr lang="en-US" sz="2800" dirty="0" smtClean="0"/>
          </a:p>
          <a:p>
            <a:r>
              <a:rPr lang="en-US" sz="2800" dirty="0" smtClean="0"/>
              <a:t>Once you open an account for the MTN you will be able to register for all future MTN protocols.</a:t>
            </a:r>
          </a:p>
          <a:p>
            <a:pPr marL="0" indent="0">
              <a:buNone/>
            </a:pPr>
            <a:endParaRPr lang="en-US" sz="2800" dirty="0"/>
          </a:p>
          <a:p>
            <a:pPr lvl="0"/>
            <a:r>
              <a:rPr lang="en-US" sz="2800" dirty="0" smtClean="0"/>
              <a:t>You </a:t>
            </a:r>
            <a:r>
              <a:rPr lang="en-US" sz="2800" dirty="0"/>
              <a:t>will receive a notification via e-mail when </a:t>
            </a:r>
            <a:r>
              <a:rPr lang="en-US" sz="2800" dirty="0" smtClean="0"/>
              <a:t>your MTN account </a:t>
            </a:r>
            <a:r>
              <a:rPr lang="en-US" sz="2800" dirty="0"/>
              <a:t>is setup</a:t>
            </a:r>
            <a:r>
              <a:rPr lang="en-US" sz="2800" dirty="0" smtClean="0"/>
              <a:t>.</a:t>
            </a:r>
          </a:p>
          <a:p>
            <a:endParaRPr lang="en-US" dirty="0" smtClean="0"/>
          </a:p>
          <a:p>
            <a:pPr marL="0" indent="0">
              <a:buNone/>
            </a:pPr>
            <a:endParaRPr lang="en-US" dirty="0" smtClean="0"/>
          </a:p>
          <a:p>
            <a:endParaRPr lang="en-US" dirty="0"/>
          </a:p>
        </p:txBody>
      </p:sp>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498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Account registration with FSTRF</a:t>
            </a:r>
          </a:p>
        </p:txBody>
      </p:sp>
      <p:sp>
        <p:nvSpPr>
          <p:cNvPr id="3" name="Content Placeholder 2"/>
          <p:cNvSpPr>
            <a:spLocks noGrp="1"/>
          </p:cNvSpPr>
          <p:nvPr>
            <p:ph idx="1"/>
          </p:nvPr>
        </p:nvSpPr>
        <p:spPr>
          <a:xfrm>
            <a:off x="533400" y="1371600"/>
            <a:ext cx="8229600" cy="4525963"/>
          </a:xfrm>
        </p:spPr>
        <p:txBody>
          <a:bodyPr/>
          <a:lstStyle/>
          <a:p>
            <a:endParaRPr lang="en-US" dirty="0" smtClean="0"/>
          </a:p>
          <a:p>
            <a:pPr marL="0" indent="0">
              <a:buNone/>
            </a:pPr>
            <a:endParaRPr lang="en-US" dirty="0" smtClean="0"/>
          </a:p>
          <a:p>
            <a:endParaRPr lang="en-US" dirty="0"/>
          </a:p>
        </p:txBody>
      </p:sp>
      <p:pic>
        <p:nvPicPr>
          <p:cNvPr id="6"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4"/>
          <a:stretch>
            <a:fillRect/>
          </a:stretch>
        </p:blipFill>
        <p:spPr>
          <a:xfrm>
            <a:off x="532104" y="2122248"/>
            <a:ext cx="8004175" cy="3381375"/>
          </a:xfrm>
          <a:prstGeom prst="rect">
            <a:avLst/>
          </a:prstGeom>
          <a:ln>
            <a:solidFill>
              <a:schemeClr val="tx1"/>
            </a:solidFill>
          </a:ln>
        </p:spPr>
      </p:pic>
      <p:sp>
        <p:nvSpPr>
          <p:cNvPr id="9" name="Down Arrow 8"/>
          <p:cNvSpPr/>
          <p:nvPr/>
        </p:nvSpPr>
        <p:spPr>
          <a:xfrm rot="10800000">
            <a:off x="457200" y="5539248"/>
            <a:ext cx="533400" cy="480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91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838200"/>
          </a:xfrm>
        </p:spPr>
        <p:txBody>
          <a:bodyPr>
            <a:normAutofit/>
          </a:bodyPr>
          <a:lstStyle/>
          <a:p>
            <a:pPr algn="l"/>
            <a:r>
              <a:rPr lang="en-US" dirty="0" smtClean="0"/>
              <a:t>Account registration with FSTRF</a:t>
            </a:r>
            <a:endParaRPr lang="en-US" dirty="0"/>
          </a:p>
        </p:txBody>
      </p:sp>
      <p:sp>
        <p:nvSpPr>
          <p:cNvPr id="3" name="Content Placeholder 2"/>
          <p:cNvSpPr>
            <a:spLocks noGrp="1"/>
          </p:cNvSpPr>
          <p:nvPr>
            <p:ph idx="1"/>
          </p:nvPr>
        </p:nvSpPr>
        <p:spPr>
          <a:xfrm>
            <a:off x="457200" y="1371600"/>
            <a:ext cx="8229600" cy="4525963"/>
          </a:xfrm>
        </p:spPr>
        <p:txBody>
          <a:bodyPr/>
          <a:lstStyle/>
          <a:p>
            <a:endParaRPr lang="en-US" dirty="0" smtClean="0"/>
          </a:p>
          <a:p>
            <a:pPr marL="0" indent="0">
              <a:buNone/>
            </a:pPr>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285" y="1756879"/>
            <a:ext cx="4663167" cy="401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5351"/>
            <a:ext cx="5426299" cy="287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0" y="5466702"/>
            <a:ext cx="914400" cy="914400"/>
          </a:xfrm>
          <a:prstGeom prst="rect">
            <a:avLst/>
          </a:prstGeom>
        </p:spPr>
        <p:txBody>
          <a:bodyPr vert="horz" wrap="none" lIns="91440" tIns="45720" rIns="91440" bIns="45720" rtlCol="0">
            <a:normAutofit/>
          </a:bodyPr>
          <a:lstStyle/>
          <a:p>
            <a:endParaRPr lang="en-US" sz="1600" dirty="0" smtClean="0">
              <a:solidFill>
                <a:schemeClr val="bg2"/>
              </a:solidFill>
            </a:endParaRPr>
          </a:p>
        </p:txBody>
      </p:sp>
      <p:sp>
        <p:nvSpPr>
          <p:cNvPr id="8" name="Rectangular Callout 7"/>
          <p:cNvSpPr/>
          <p:nvPr/>
        </p:nvSpPr>
        <p:spPr>
          <a:xfrm>
            <a:off x="6781800" y="5412626"/>
            <a:ext cx="2133600" cy="494531"/>
          </a:xfrm>
          <a:prstGeom prst="wedgeRectCallout">
            <a:avLst>
              <a:gd name="adj1" fmla="val -70833"/>
              <a:gd name="adj2" fmla="val 91146"/>
            </a:avLst>
          </a:prstGeom>
          <a:solidFill>
            <a:srgbClr val="FFFF00"/>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dirty="0" smtClean="0"/>
              <a:t>5. Proceed with instructions</a:t>
            </a:r>
            <a:endParaRPr lang="en-US" dirty="0"/>
          </a:p>
        </p:txBody>
      </p:sp>
      <p:sp>
        <p:nvSpPr>
          <p:cNvPr id="9" name="Rectangular Callout 8"/>
          <p:cNvSpPr/>
          <p:nvPr/>
        </p:nvSpPr>
        <p:spPr>
          <a:xfrm>
            <a:off x="487134" y="4957455"/>
            <a:ext cx="2865666" cy="1085850"/>
          </a:xfrm>
          <a:prstGeom prst="wedgeRectCallout">
            <a:avLst>
              <a:gd name="adj1" fmla="val 85648"/>
              <a:gd name="adj2" fmla="val -25294"/>
            </a:avLst>
          </a:prstGeom>
          <a:solidFill>
            <a:srgbClr val="FFFF00"/>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t>4. If </a:t>
            </a:r>
            <a:r>
              <a:rPr lang="en-US" sz="1600" dirty="0"/>
              <a:t>you are </a:t>
            </a:r>
            <a:r>
              <a:rPr lang="en-US" sz="1600" dirty="0" smtClean="0"/>
              <a:t>requesting </a:t>
            </a:r>
            <a:r>
              <a:rPr lang="en-US" sz="1600" dirty="0"/>
              <a:t>an account for </a:t>
            </a:r>
            <a:r>
              <a:rPr lang="en-US" sz="1600" dirty="0" smtClean="0"/>
              <a:t>another staff</a:t>
            </a:r>
            <a:r>
              <a:rPr lang="en-US" sz="1600" dirty="0"/>
              <a:t>, </a:t>
            </a:r>
            <a:r>
              <a:rPr lang="en-US" sz="1600" dirty="0" smtClean="0"/>
              <a:t>enter </a:t>
            </a:r>
            <a:r>
              <a:rPr lang="en-US" sz="1600" dirty="0"/>
              <a:t>your own information under “Person completing this form”.  </a:t>
            </a:r>
          </a:p>
        </p:txBody>
      </p:sp>
      <p:sp>
        <p:nvSpPr>
          <p:cNvPr id="12" name="Rectangular Callout 11"/>
          <p:cNvSpPr/>
          <p:nvPr/>
        </p:nvSpPr>
        <p:spPr>
          <a:xfrm>
            <a:off x="6425754" y="3505200"/>
            <a:ext cx="2758225" cy="1047102"/>
          </a:xfrm>
          <a:prstGeom prst="wedgeRectCallout">
            <a:avLst>
              <a:gd name="adj1" fmla="val -89809"/>
              <a:gd name="adj2" fmla="val 82369"/>
            </a:avLst>
          </a:prstGeom>
          <a:solidFill>
            <a:srgbClr val="FFFF00"/>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t>3. If </a:t>
            </a:r>
            <a:r>
              <a:rPr lang="en-US" sz="1600" dirty="0"/>
              <a:t>you </a:t>
            </a:r>
            <a:r>
              <a:rPr lang="en-US" sz="1600" dirty="0" smtClean="0"/>
              <a:t>registered yourself</a:t>
            </a:r>
            <a:r>
              <a:rPr lang="en-US" sz="1600" dirty="0"/>
              <a:t>, </a:t>
            </a:r>
            <a:r>
              <a:rPr lang="en-US" sz="1600" dirty="0" smtClean="0"/>
              <a:t>check </a:t>
            </a:r>
            <a:r>
              <a:rPr lang="en-US" sz="1600" dirty="0"/>
              <a:t>the box for “same as above”.</a:t>
            </a:r>
          </a:p>
        </p:txBody>
      </p:sp>
      <p:sp>
        <p:nvSpPr>
          <p:cNvPr id="13" name="Rectangular Callout 12"/>
          <p:cNvSpPr/>
          <p:nvPr/>
        </p:nvSpPr>
        <p:spPr>
          <a:xfrm>
            <a:off x="6413054" y="1309577"/>
            <a:ext cx="2294586" cy="894604"/>
          </a:xfrm>
          <a:prstGeom prst="wedgeRectCallout">
            <a:avLst>
              <a:gd name="adj1" fmla="val -145198"/>
              <a:gd name="adj2" fmla="val 70632"/>
            </a:avLst>
          </a:prstGeom>
          <a:solidFill>
            <a:srgbClr val="FFFF00"/>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t>1. Complete registration information</a:t>
            </a:r>
            <a:endParaRPr lang="en-US" sz="1600" dirty="0"/>
          </a:p>
        </p:txBody>
      </p:sp>
      <p:sp>
        <p:nvSpPr>
          <p:cNvPr id="14" name="Rectangular Callout 13"/>
          <p:cNvSpPr/>
          <p:nvPr/>
        </p:nvSpPr>
        <p:spPr>
          <a:xfrm>
            <a:off x="6335274" y="2621914"/>
            <a:ext cx="2294586" cy="616635"/>
          </a:xfrm>
          <a:prstGeom prst="wedgeRectCallout">
            <a:avLst>
              <a:gd name="adj1" fmla="val -103285"/>
              <a:gd name="adj2" fmla="val 137399"/>
            </a:avLst>
          </a:prstGeom>
          <a:solidFill>
            <a:srgbClr val="FFFF00"/>
          </a:solid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600" dirty="0" smtClean="0"/>
              <a:t>2. Enter password</a:t>
            </a:r>
            <a:endParaRPr lang="en-US" sz="1600" dirty="0"/>
          </a:p>
        </p:txBody>
      </p:sp>
      <p:pic>
        <p:nvPicPr>
          <p:cNvPr id="15" name="Picture 2" descr="J:\xapps\tomcat_deploy\soda\soda\build\deploy\images\scharp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TN LOGO_F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09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randomize? </a:t>
            </a:r>
            <a:endParaRPr lang="en-US" dirty="0"/>
          </a:p>
        </p:txBody>
      </p:sp>
      <p:sp>
        <p:nvSpPr>
          <p:cNvPr id="3" name="Content Placeholder 2"/>
          <p:cNvSpPr>
            <a:spLocks noGrp="1"/>
          </p:cNvSpPr>
          <p:nvPr>
            <p:ph idx="1"/>
          </p:nvPr>
        </p:nvSpPr>
        <p:spPr>
          <a:xfrm>
            <a:off x="457199" y="1413392"/>
            <a:ext cx="8079079" cy="5105400"/>
          </a:xfrm>
        </p:spPr>
        <p:txBody>
          <a:bodyPr/>
          <a:lstStyle/>
          <a:p>
            <a:endParaRPr lang="en-US" dirty="0" smtClean="0"/>
          </a:p>
          <a:p>
            <a:r>
              <a:rPr lang="en-US" dirty="0" smtClean="0"/>
              <a:t>At the Enrollment Visit (2.0), once participant all eligibility criteria are (or have been) confirmed by investigator or designee</a:t>
            </a:r>
          </a:p>
          <a:p>
            <a:endParaRPr lang="en-US" sz="1800" dirty="0" smtClean="0"/>
          </a:p>
          <a:p>
            <a:r>
              <a:rPr lang="en-US" dirty="0"/>
              <a:t>R</a:t>
            </a:r>
            <a:r>
              <a:rPr lang="en-US" dirty="0" smtClean="0"/>
              <a:t>andomization is the process whereby a participant is assigned to a study treatment arm</a:t>
            </a:r>
          </a:p>
          <a:p>
            <a:endParaRPr lang="en-US" sz="1800" dirty="0" smtClean="0"/>
          </a:p>
          <a:p>
            <a:r>
              <a:rPr lang="en-US" dirty="0" smtClean="0"/>
              <a:t>Randomization = Enrollment!</a:t>
            </a:r>
          </a:p>
          <a:p>
            <a:endParaRPr lang="en-US" dirty="0"/>
          </a:p>
        </p:txBody>
      </p:sp>
      <p:pic>
        <p:nvPicPr>
          <p:cNvPr id="4"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548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How to randomize participants</a:t>
            </a:r>
            <a:endParaRPr lang="en-US" dirty="0"/>
          </a:p>
        </p:txBody>
      </p:sp>
      <p:sp>
        <p:nvSpPr>
          <p:cNvPr id="3" name="Content Placeholder 2"/>
          <p:cNvSpPr>
            <a:spLocks noGrp="1"/>
          </p:cNvSpPr>
          <p:nvPr>
            <p:ph idx="1"/>
          </p:nvPr>
        </p:nvSpPr>
        <p:spPr>
          <a:xfrm>
            <a:off x="533400" y="1752600"/>
            <a:ext cx="8229600" cy="4191000"/>
          </a:xfrm>
        </p:spPr>
        <p:txBody>
          <a:bodyPr/>
          <a:lstStyle/>
          <a:p>
            <a:pPr marL="0" indent="0">
              <a:buNone/>
            </a:pPr>
            <a:r>
              <a:rPr lang="en-US" sz="2800" dirty="0" smtClean="0"/>
              <a:t>1. Log onto: www.fstrf.org/Portal</a:t>
            </a:r>
          </a:p>
          <a:p>
            <a:endParaRPr lang="en-US" sz="2800" dirty="0" smtClean="0"/>
          </a:p>
          <a:p>
            <a:endParaRPr lang="en-US" dirty="0" smtClean="0"/>
          </a:p>
          <a:p>
            <a:pPr marL="0" indent="0">
              <a:buNone/>
            </a:pPr>
            <a:endParaRPr lang="en-US" dirty="0" smtClean="0"/>
          </a:p>
          <a:p>
            <a:endParaRPr lang="en-US" dirty="0"/>
          </a:p>
        </p:txBody>
      </p:sp>
      <p:pic>
        <p:nvPicPr>
          <p:cNvPr id="5"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5"/>
          <a:stretch>
            <a:fillRect/>
          </a:stretch>
        </p:blipFill>
        <p:spPr>
          <a:xfrm>
            <a:off x="551154" y="2590800"/>
            <a:ext cx="8004175" cy="3381375"/>
          </a:xfrm>
          <a:prstGeom prst="rect">
            <a:avLst/>
          </a:prstGeom>
          <a:ln>
            <a:solidFill>
              <a:schemeClr val="tx1"/>
            </a:solidFill>
          </a:ln>
        </p:spPr>
      </p:pic>
    </p:spTree>
    <p:extLst>
      <p:ext uri="{BB962C8B-B14F-4D97-AF65-F5344CB8AC3E}">
        <p14:creationId xmlns:p14="http://schemas.microsoft.com/office/powerpoint/2010/main" val="300426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How to randomize participants</a:t>
            </a:r>
            <a:endParaRPr lang="en-US" dirty="0"/>
          </a:p>
        </p:txBody>
      </p:sp>
      <p:sp>
        <p:nvSpPr>
          <p:cNvPr id="3" name="Content Placeholder 2"/>
          <p:cNvSpPr>
            <a:spLocks noGrp="1"/>
          </p:cNvSpPr>
          <p:nvPr>
            <p:ph idx="1"/>
          </p:nvPr>
        </p:nvSpPr>
        <p:spPr>
          <a:xfrm>
            <a:off x="533399" y="1752600"/>
            <a:ext cx="8498973" cy="4114800"/>
          </a:xfrm>
        </p:spPr>
        <p:txBody>
          <a:bodyPr/>
          <a:lstStyle/>
          <a:p>
            <a:pPr marL="0" indent="0">
              <a:buNone/>
            </a:pPr>
            <a:r>
              <a:rPr lang="en-US" sz="2800" dirty="0"/>
              <a:t>2</a:t>
            </a:r>
            <a:r>
              <a:rPr lang="en-US" sz="2800" dirty="0" smtClean="0"/>
              <a:t>. Click on “Subject Randomization” on welcome page</a:t>
            </a:r>
          </a:p>
          <a:p>
            <a:endParaRPr lang="en-US" sz="2800" dirty="0" smtClean="0"/>
          </a:p>
          <a:p>
            <a:endParaRPr lang="en-US" dirty="0" smtClean="0"/>
          </a:p>
          <a:p>
            <a:pPr marL="0" indent="0">
              <a:buNone/>
            </a:pPr>
            <a:endParaRPr lang="en-US" dirty="0" smtClean="0"/>
          </a:p>
          <a:p>
            <a:endParaRPr lang="en-US" dirty="0"/>
          </a:p>
        </p:txBody>
      </p:sp>
      <p:pic>
        <p:nvPicPr>
          <p:cNvPr id="5"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535" y="2667000"/>
            <a:ext cx="5169065" cy="3081557"/>
          </a:xfrm>
          <a:prstGeom prst="rect">
            <a:avLst/>
          </a:prstGeom>
          <a:ln>
            <a:solidFill>
              <a:schemeClr val="tx1"/>
            </a:solidFill>
          </a:ln>
        </p:spPr>
      </p:pic>
    </p:spTree>
    <p:extLst>
      <p:ext uri="{BB962C8B-B14F-4D97-AF65-F5344CB8AC3E}">
        <p14:creationId xmlns:p14="http://schemas.microsoft.com/office/powerpoint/2010/main" val="2484323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525963"/>
          </a:xfrm>
        </p:spPr>
        <p:txBody>
          <a:bodyPr/>
          <a:lstStyle/>
          <a:p>
            <a:pPr marL="0" indent="0">
              <a:buNone/>
            </a:pPr>
            <a:endParaRPr lang="en-US" dirty="0" smtClean="0"/>
          </a:p>
          <a:p>
            <a:endParaRPr lang="en-US" dirty="0"/>
          </a:p>
        </p:txBody>
      </p:sp>
      <p:pic>
        <p:nvPicPr>
          <p:cNvPr id="5" name="Picture 2" descr="J:\xapps\tomcat_deploy\soda\soda\build\deploy\images\schar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374485" y="1776094"/>
            <a:ext cx="8657888" cy="838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3</a:t>
            </a:r>
            <a:r>
              <a:rPr lang="en-US" sz="2800" dirty="0" smtClean="0"/>
              <a:t>. Select your institution and study on the Randomization Screen</a:t>
            </a:r>
          </a:p>
          <a:p>
            <a:endParaRPr lang="en-US" sz="2800" dirty="0" smtClean="0"/>
          </a:p>
          <a:p>
            <a:endParaRPr lang="en-US" dirty="0" smtClean="0"/>
          </a:p>
          <a:p>
            <a:pPr marL="0" indent="0">
              <a:buFont typeface="Arial" panose="020B0604020202020204" pitchFamily="34" charset="0"/>
              <a:buNone/>
            </a:pPr>
            <a:endParaRPr lang="en-US" dirty="0" smtClean="0"/>
          </a:p>
          <a:p>
            <a:endParaRPr lang="en-US" dirty="0"/>
          </a:p>
        </p:txBody>
      </p:sp>
      <p:pic>
        <p:nvPicPr>
          <p:cNvPr id="8" name="Picture 7" descr="N:\mtn\Protocols\MTN027\Product &amp; randomization\UAT\FSTRF_subjectenrollment2_Pitt.JPG"/>
          <p:cNvPicPr/>
          <p:nvPr/>
        </p:nvPicPr>
        <p:blipFill>
          <a:blip r:embed="rId5">
            <a:extLst>
              <a:ext uri="{28A0092B-C50C-407E-A947-70E740481C1C}">
                <a14:useLocalDpi xmlns:a14="http://schemas.microsoft.com/office/drawing/2010/main" val="0"/>
              </a:ext>
            </a:extLst>
          </a:blip>
          <a:srcRect/>
          <a:stretch>
            <a:fillRect/>
          </a:stretch>
        </p:blipFill>
        <p:spPr bwMode="auto">
          <a:xfrm>
            <a:off x="2362201" y="2614294"/>
            <a:ext cx="5181600" cy="3594418"/>
          </a:xfrm>
          <a:prstGeom prst="rect">
            <a:avLst/>
          </a:prstGeom>
          <a:noFill/>
          <a:ln>
            <a:solidFill>
              <a:schemeClr val="accent1"/>
            </a:solidFill>
          </a:ln>
        </p:spPr>
      </p:pic>
      <p:sp>
        <p:nvSpPr>
          <p:cNvPr id="2" name="Right Arrow 1"/>
          <p:cNvSpPr/>
          <p:nvPr/>
        </p:nvSpPr>
        <p:spPr>
          <a:xfrm>
            <a:off x="1612900" y="3843368"/>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3276599" y="4201334"/>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609600" y="304800"/>
            <a:ext cx="8229600" cy="1143000"/>
          </a:xfrm>
        </p:spPr>
        <p:txBody>
          <a:bodyPr/>
          <a:lstStyle/>
          <a:p>
            <a:r>
              <a:rPr lang="en-US" dirty="0" smtClean="0"/>
              <a:t>How to randomize participants</a:t>
            </a:r>
            <a:endParaRPr lang="en-US" dirty="0"/>
          </a:p>
        </p:txBody>
      </p:sp>
    </p:spTree>
    <p:extLst>
      <p:ext uri="{BB962C8B-B14F-4D97-AF65-F5344CB8AC3E}">
        <p14:creationId xmlns:p14="http://schemas.microsoft.com/office/powerpoint/2010/main" val="20288284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ef89b625-aa05-45b0-87db-906fc028dbaa">2</Status>
    <DocType xmlns="ef89b625-aa05-45b0-87db-906fc028dbaa">Presentations</DocType>
    <Day xmlns="ef89b625-aa05-45b0-87db-906fc028dbaa">Day 1</Day>
    <Training xmlns="ef89b625-aa05-45b0-87db-906fc028dbaa">Study Specific</Train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EA0D9D02F5D2448E43E828B9ADF8F1" ma:contentTypeVersion="" ma:contentTypeDescription="Create a new document." ma:contentTypeScope="" ma:versionID="5a934086554f51505b018c2be7f8bf76">
  <xsd:schema xmlns:xsd="http://www.w3.org/2001/XMLSchema" xmlns:xs="http://www.w3.org/2001/XMLSchema" xmlns:p="http://schemas.microsoft.com/office/2006/metadata/properties" xmlns:ns2="ef89b625-aa05-45b0-87db-906fc028dbaa" xmlns:ns3="aa032575-9ce6-428b-8cef-8f81022fcf1e" xmlns:ns4="c3733441-67ed-4aa1-9206-79864f23f418" xmlns:ns5="0cdb9d7b-3bdb-4b1c-be50-7737cb6ee7a2" targetNamespace="http://schemas.microsoft.com/office/2006/metadata/properties" ma:root="true" ma:fieldsID="b845d84993c8f7803911e8d05c575a68" ns2:_="" ns3:_="" ns4:_="" ns5:_="">
    <xsd:import namespace="ef89b625-aa05-45b0-87db-906fc028dbaa"/>
    <xsd:import namespace="aa032575-9ce6-428b-8cef-8f81022fcf1e"/>
    <xsd:import namespace="c3733441-67ed-4aa1-9206-79864f23f418"/>
    <xsd:import namespace="0cdb9d7b-3bdb-4b1c-be50-7737cb6ee7a2"/>
    <xsd:element name="properties">
      <xsd:complexType>
        <xsd:sequence>
          <xsd:element name="documentManagement">
            <xsd:complexType>
              <xsd:all>
                <xsd:element ref="ns2:Training"/>
                <xsd:element ref="ns2:DocType" minOccurs="0"/>
                <xsd:element ref="ns2:Day" minOccurs="0"/>
                <xsd:element ref="ns2:Status" minOccurs="0"/>
                <xsd:element ref="ns3:SharedWithUsers" minOccurs="0"/>
                <xsd:element ref="ns4:SharingHintHash"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9b625-aa05-45b0-87db-906fc028dbaa" elementFormDefault="qualified">
    <xsd:import namespace="http://schemas.microsoft.com/office/2006/documentManagement/types"/>
    <xsd:import namespace="http://schemas.microsoft.com/office/infopath/2007/PartnerControls"/>
    <xsd:element name="Training" ma:index="8" ma:displayName="Training" ma:format="Dropdown" ma:internalName="Training">
      <xsd:simpleType>
        <xsd:restriction base="dms:Choice">
          <xsd:enumeration value="Refresher"/>
          <xsd:enumeration value="Study Specific"/>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description="For multi-day trainings (optional)" ma:internalName="Day">
      <xsd:simpleType>
        <xsd:restriction base="dms:Text">
          <xsd:maxLength value="255"/>
        </xsd:restriction>
      </xsd:simpleType>
    </xsd:element>
    <xsd:element name="Status" ma:index="11" nillable="true" ma:displayName="Status" ma:list="{e2cd79eb-b003-4bd1-8c3e-a86b5cdd2e28}"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a032575-9ce6-428b-8cef-8f81022fcf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733441-67ed-4aa1-9206-79864f23f418" elementFormDefault="qualified">
    <xsd:import namespace="http://schemas.microsoft.com/office/2006/documentManagement/types"/>
    <xsd:import namespace="http://schemas.microsoft.com/office/infopath/2007/PartnerControls"/>
    <xsd:element name="SharingHintHash" ma:index="1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1E8394-CADD-4402-A821-2A2957EDF44B}"/>
</file>

<file path=customXml/itemProps2.xml><?xml version="1.0" encoding="utf-8"?>
<ds:datastoreItem xmlns:ds="http://schemas.openxmlformats.org/officeDocument/2006/customXml" ds:itemID="{B2FF257B-C7BB-45B9-BB4A-1678AD16C439}"/>
</file>

<file path=customXml/itemProps3.xml><?xml version="1.0" encoding="utf-8"?>
<ds:datastoreItem xmlns:ds="http://schemas.openxmlformats.org/officeDocument/2006/customXml" ds:itemID="{2AC89D36-EE67-4F13-8DEB-3D9CE2667D42}"/>
</file>

<file path=docProps/app.xml><?xml version="1.0" encoding="utf-8"?>
<Properties xmlns="http://schemas.openxmlformats.org/officeDocument/2006/extended-properties" xmlns:vt="http://schemas.openxmlformats.org/officeDocument/2006/docPropsVTypes">
  <Template/>
  <TotalTime>9597</TotalTime>
  <Words>1433</Words>
  <Application>Microsoft Office PowerPoint</Application>
  <PresentationFormat>On-screen Show (4:3)</PresentationFormat>
  <Paragraphs>156</Paragraphs>
  <Slides>27</Slides>
  <Notes>17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4_Quadrant</vt:lpstr>
      <vt:lpstr>Office Theme</vt:lpstr>
      <vt:lpstr>MTN-028 Frontier Science &amp; Technology Research Foundation (FSTRF)   Web Randomization System</vt:lpstr>
      <vt:lpstr>Account registration with FSTRF</vt:lpstr>
      <vt:lpstr>Account registration with FSTRF</vt:lpstr>
      <vt:lpstr>Account registration with FSTRF</vt:lpstr>
      <vt:lpstr>Account registration with FSTRF</vt:lpstr>
      <vt:lpstr>When to randomize? </vt:lpstr>
      <vt:lpstr>How to randomize participants</vt:lpstr>
      <vt:lpstr>How to randomize participants</vt:lpstr>
      <vt:lpstr>How to randomize participants</vt:lpstr>
      <vt:lpstr>How to randomize participants</vt:lpstr>
      <vt:lpstr>How to randomize participants</vt:lpstr>
      <vt:lpstr>How to randomize participants</vt:lpstr>
      <vt:lpstr>How to randomize participants</vt:lpstr>
      <vt:lpstr>How to randomize participants</vt:lpstr>
      <vt:lpstr>Randomization Confirmation notices </vt:lpstr>
      <vt:lpstr>Randomization Confirmation notices </vt:lpstr>
      <vt:lpstr>Randomization Confirmation notices </vt:lpstr>
      <vt:lpstr>Logging out</vt:lpstr>
      <vt:lpstr>Participant Replacement</vt:lpstr>
      <vt:lpstr>Participant Replacement</vt:lpstr>
      <vt:lpstr>Participant Replacement</vt:lpstr>
      <vt:lpstr>Participant Replacement</vt:lpstr>
      <vt:lpstr>Participant Replacement</vt:lpstr>
      <vt:lpstr>Participant Replacement Log</vt:lpstr>
      <vt:lpstr>Participant Replacement</vt:lpstr>
      <vt:lpstr>Resources and Help</vt:lpstr>
      <vt:lpstr>Questions/Operational Issues?</vt:lpstr>
    </vt:vector>
  </TitlesOfParts>
  <Company>MTN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028_Randomization and Participant Replacement</dc:title>
  <dc:creator>rullcm</dc:creator>
  <cp:lastModifiedBy>Ferguson, Lindsay M</cp:lastModifiedBy>
  <cp:revision>293</cp:revision>
  <cp:lastPrinted>2014-09-26T13:04:48Z</cp:lastPrinted>
  <dcterms:created xsi:type="dcterms:W3CDTF">2008-01-29T12:38:48Z</dcterms:created>
  <dcterms:modified xsi:type="dcterms:W3CDTF">2015-06-03T12:01:59Z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0x010100D2EA0D9D02F5D2448E43E828B9ADF8F1</vt:lpwstr>
  </property>
  <property fmtid="{D5CDD505-2E9C-101B-9397-08002B2CF9AE}" pid="4" name="_AdHocReviewCycleID">
    <vt:i4>1424493898</vt:i4>
  </property>
  <property fmtid="{D5CDD505-2E9C-101B-9397-08002B2CF9AE}" pid="5" name="_EmailSubject">
    <vt:lpwstr>MTN-028 Training Materials for Posting - Day 1 (2 of 3)</vt:lpwstr>
  </property>
  <property fmtid="{D5CDD505-2E9C-101B-9397-08002B2CF9AE}" pid="6" name="_AuthorEmail">
    <vt:lpwstr>KGomez@fhi360.org</vt:lpwstr>
  </property>
  <property fmtid="{D5CDD505-2E9C-101B-9397-08002B2CF9AE}" pid="7" name="_AuthorEmailDisplayName">
    <vt:lpwstr>Kailazarid Gomez Feliciano</vt:lpwstr>
  </property>
</Properties>
</file>